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0" r:id="rId1"/>
  </p:sldMasterIdLst>
  <p:notesMasterIdLst>
    <p:notesMasterId r:id="rId2"/>
  </p:notesMasterIdLst>
  <p:sldIdLst>
    <p:sldId id="269" r:id="rId3"/>
    <p:sldId id="284" r:id="rId4"/>
    <p:sldId id="270" r:id="rId5"/>
    <p:sldId id="271" r:id="rId6"/>
    <p:sldId id="277" r:id="rId7"/>
    <p:sldId id="300" r:id="rId8"/>
    <p:sldId id="272" r:id="rId9"/>
    <p:sldId id="292" r:id="rId10"/>
    <p:sldId id="309" r:id="rId11"/>
    <p:sldId id="310" r:id="rId12"/>
    <p:sldId id="311" r:id="rId13"/>
    <p:sldId id="301" r:id="rId14"/>
    <p:sldId id="290" r:id="rId15"/>
    <p:sldId id="293" r:id="rId16"/>
    <p:sldId id="294" r:id="rId17"/>
    <p:sldId id="295" r:id="rId18"/>
    <p:sldId id="296" r:id="rId19"/>
    <p:sldId id="297" r:id="rId20"/>
    <p:sldId id="298" r:id="rId21"/>
    <p:sldId id="302" r:id="rId22"/>
    <p:sldId id="287" r:id="rId23"/>
    <p:sldId id="299" r:id="rId24"/>
    <p:sldId id="303" r:id="rId25"/>
    <p:sldId id="281" r:id="rId26"/>
    <p:sldId id="285" r:id="rId27"/>
    <p:sldId id="291" r:id="rId28"/>
    <p:sldId id="304" r:id="rId29"/>
    <p:sldId id="283" r:id="rId30"/>
    <p:sldId id="288" r:id="rId31"/>
    <p:sldId id="312" r:id="rId32"/>
    <p:sldId id="313" r:id="rId33"/>
    <p:sldId id="305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302" y="53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2840" y="8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굴림"/>
                <a:ea typeface="굴림"/>
              </a:defRPr>
            </a:lvl1pPr>
          </a:lstStyle>
          <a:p>
            <a:pPr lvl="0">
              <a:defRPr/>
            </a:pPr>
            <a:fld id="{098BE687-DE5E-4C48-A77B-76707093049D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굴림"/>
                <a:ea typeface="굴림"/>
              </a:defRPr>
            </a:lvl1pPr>
          </a:lstStyle>
          <a:p>
            <a:pPr lvl="0">
              <a:defRPr/>
            </a:pPr>
            <a:fld id="{725B6FE9-5A95-47FE-A3CE-F84E1ACF2B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B6FE9-5A95-47FE-A3CE-F84E1ACF2B3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디자인 사용자 지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"/>
                <a:ea typeface="굴림"/>
              </a:defRPr>
            </a:lvl1pPr>
          </a:lstStyle>
          <a:p>
            <a:pPr lvl="0">
              <a:defRPr/>
            </a:pPr>
            <a:fld id="{E11440EC-46C6-41D0-B14C-BE66A6F53063}" type="datetime1">
              <a:rPr lang="ko-KR" altLang="en-US"/>
              <a:pPr lvl="0"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"/>
                <a:ea typeface="굴림"/>
              </a:defRPr>
            </a:lvl1pPr>
          </a:lstStyle>
          <a:p>
            <a:pPr lvl="0">
              <a:defRPr/>
            </a:pPr>
            <a:fld id="{46AA8D96-5F43-43E4-8FDA-47EFED3987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굴림"/>
          <a:ea typeface="굴림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굴림"/>
          <a:ea typeface="굴림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굴림"/>
          <a:ea typeface="굴림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굴림"/>
          <a:ea typeface="굴림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굴림"/>
          <a:ea typeface="굴림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굴림"/>
          <a:ea typeface="굴림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png"  /><Relationship Id="rId16" Type="http://schemas.openxmlformats.org/officeDocument/2006/relationships/image" Target="../media/image14.png"  /><Relationship Id="rId17" Type="http://schemas.openxmlformats.org/officeDocument/2006/relationships/image" Target="../media/image15.png"  /><Relationship Id="rId18" Type="http://schemas.openxmlformats.org/officeDocument/2006/relationships/image" Target="../media/image16.png"  /><Relationship Id="rId19" Type="http://schemas.openxmlformats.org/officeDocument/2006/relationships/image" Target="../media/image17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10" Type="http://schemas.openxmlformats.org/officeDocument/2006/relationships/image" Target="../media/image19.png"  /><Relationship Id="rId11" Type="http://schemas.openxmlformats.org/officeDocument/2006/relationships/image" Target="../media/image4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4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4.png"  /><Relationship Id="rId18" Type="http://schemas.openxmlformats.org/officeDocument/2006/relationships/image" Target="../media/image5.png"  /><Relationship Id="rId19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1.png"  /><Relationship Id="rId22" Type="http://schemas.openxmlformats.org/officeDocument/2006/relationships/image" Target="../media/image18.png"  /><Relationship Id="rId23" Type="http://schemas.openxmlformats.org/officeDocument/2006/relationships/image" Target="../media/image19.png"  /><Relationship Id="rId24" Type="http://schemas.openxmlformats.org/officeDocument/2006/relationships/image" Target="../media/image4.png"  /><Relationship Id="rId25" Type="http://schemas.openxmlformats.org/officeDocument/2006/relationships/image" Target="../media/image7.png"  /><Relationship Id="rId26" Type="http://schemas.openxmlformats.org/officeDocument/2006/relationships/image" Target="../media/image8.png"  /><Relationship Id="rId27" Type="http://schemas.openxmlformats.org/officeDocument/2006/relationships/image" Target="../media/image9.png"  /><Relationship Id="rId28" Type="http://schemas.openxmlformats.org/officeDocument/2006/relationships/image" Target="../media/image4.png"  /><Relationship Id="rId29" Type="http://schemas.openxmlformats.org/officeDocument/2006/relationships/image" Target="../media/image10.png"  /><Relationship Id="rId3" Type="http://schemas.openxmlformats.org/officeDocument/2006/relationships/image" Target="../media/image58.png"  /><Relationship Id="rId30" Type="http://schemas.openxmlformats.org/officeDocument/2006/relationships/image" Target="../media/image11.png"  /><Relationship Id="rId31" Type="http://schemas.openxmlformats.org/officeDocument/2006/relationships/image" Target="../media/image21.png"  /><Relationship Id="rId32" Type="http://schemas.openxmlformats.org/officeDocument/2006/relationships/image" Target="../media/image14.png"  /><Relationship Id="rId33" Type="http://schemas.openxmlformats.org/officeDocument/2006/relationships/image" Target="../media/image15.png"  /><Relationship Id="rId34" Type="http://schemas.openxmlformats.org/officeDocument/2006/relationships/image" Target="../media/image16.png"  /><Relationship Id="rId35" Type="http://schemas.openxmlformats.org/officeDocument/2006/relationships/image" Target="../media/image59.png"  /><Relationship Id="rId36" Type="http://schemas.openxmlformats.org/officeDocument/2006/relationships/image" Target="../media/image60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19.png"  /><Relationship Id="rId11" Type="http://schemas.openxmlformats.org/officeDocument/2006/relationships/image" Target="../media/image4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4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4.png"  /><Relationship Id="rId18" Type="http://schemas.openxmlformats.org/officeDocument/2006/relationships/image" Target="../media/image5.png"  /><Relationship Id="rId19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1.png"  /><Relationship Id="rId22" Type="http://schemas.openxmlformats.org/officeDocument/2006/relationships/image" Target="../media/image18.png"  /><Relationship Id="rId23" Type="http://schemas.openxmlformats.org/officeDocument/2006/relationships/image" Target="../media/image19.png"  /><Relationship Id="rId24" Type="http://schemas.openxmlformats.org/officeDocument/2006/relationships/image" Target="../media/image4.png"  /><Relationship Id="rId25" Type="http://schemas.openxmlformats.org/officeDocument/2006/relationships/image" Target="../media/image7.png"  /><Relationship Id="rId26" Type="http://schemas.openxmlformats.org/officeDocument/2006/relationships/image" Target="../media/image8.png"  /><Relationship Id="rId27" Type="http://schemas.openxmlformats.org/officeDocument/2006/relationships/image" Target="../media/image9.png"  /><Relationship Id="rId28" Type="http://schemas.openxmlformats.org/officeDocument/2006/relationships/image" Target="../media/image4.png"  /><Relationship Id="rId29" Type="http://schemas.openxmlformats.org/officeDocument/2006/relationships/image" Target="../media/image10.png"  /><Relationship Id="rId3" Type="http://schemas.openxmlformats.org/officeDocument/2006/relationships/image" Target="../media/image61.png"  /><Relationship Id="rId30" Type="http://schemas.openxmlformats.org/officeDocument/2006/relationships/image" Target="../media/image11.png"  /><Relationship Id="rId31" Type="http://schemas.openxmlformats.org/officeDocument/2006/relationships/image" Target="../media/image21.png"  /><Relationship Id="rId32" Type="http://schemas.openxmlformats.org/officeDocument/2006/relationships/image" Target="../media/image14.png"  /><Relationship Id="rId33" Type="http://schemas.openxmlformats.org/officeDocument/2006/relationships/image" Target="../media/image15.png"  /><Relationship Id="rId34" Type="http://schemas.openxmlformats.org/officeDocument/2006/relationships/image" Target="../media/image16.png"  /><Relationship Id="rId35" Type="http://schemas.openxmlformats.org/officeDocument/2006/relationships/image" Target="../media/image59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11" Type="http://schemas.openxmlformats.org/officeDocument/2006/relationships/image" Target="../media/image1.png"  /><Relationship Id="rId12" Type="http://schemas.openxmlformats.org/officeDocument/2006/relationships/image" Target="../media/image7.png"  /><Relationship Id="rId13" Type="http://schemas.openxmlformats.org/officeDocument/2006/relationships/image" Target="../media/image8.png"  /><Relationship Id="rId14" Type="http://schemas.openxmlformats.org/officeDocument/2006/relationships/image" Target="../media/image9.png"  /><Relationship Id="rId15" Type="http://schemas.openxmlformats.org/officeDocument/2006/relationships/image" Target="../media/image10.png"  /><Relationship Id="rId16" Type="http://schemas.openxmlformats.org/officeDocument/2006/relationships/image" Target="../media/image11.png"  /><Relationship Id="rId17" Type="http://schemas.openxmlformats.org/officeDocument/2006/relationships/image" Target="../media/image21.png"  /><Relationship Id="rId18" Type="http://schemas.openxmlformats.org/officeDocument/2006/relationships/image" Target="../media/image14.png"  /><Relationship Id="rId19" Type="http://schemas.openxmlformats.org/officeDocument/2006/relationships/image" Target="../media/image15.png"  /><Relationship Id="rId2" Type="http://schemas.openxmlformats.org/officeDocument/2006/relationships/notesSlide" Target="../notesSlides/notesSlide13.xml"  /><Relationship Id="rId20" Type="http://schemas.openxmlformats.org/officeDocument/2006/relationships/image" Target="../media/image16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22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4.png"  /><Relationship Id="rId9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64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65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66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67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8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69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14.png"  /><Relationship Id="rId17" Type="http://schemas.openxmlformats.org/officeDocument/2006/relationships/image" Target="../media/image15.png"  /><Relationship Id="rId18" Type="http://schemas.openxmlformats.org/officeDocument/2006/relationships/image" Target="../media/image16.png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20.png"  /><Relationship Id="rId9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70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71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4.xml"  /><Relationship Id="rId20" Type="http://schemas.openxmlformats.org/officeDocument/2006/relationships/image" Target="../media/image73.png"  /><Relationship Id="rId3" Type="http://schemas.openxmlformats.org/officeDocument/2006/relationships/image" Target="../media/image72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4.png"  /><Relationship Id="rId6" Type="http://schemas.openxmlformats.org/officeDocument/2006/relationships/image" Target="../media/image74.png"  /><Relationship Id="rId7" Type="http://schemas.openxmlformats.org/officeDocument/2006/relationships/image" Target="../media/image22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75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8.xml"  /><Relationship Id="rId20" Type="http://schemas.openxmlformats.org/officeDocument/2006/relationships/image" Target="../media/image77.png"  /><Relationship Id="rId3" Type="http://schemas.openxmlformats.org/officeDocument/2006/relationships/image" Target="../media/image76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29.xml"  /><Relationship Id="rId20" Type="http://schemas.openxmlformats.org/officeDocument/2006/relationships/image" Target="../media/image77.png"  /><Relationship Id="rId21" Type="http://schemas.openxmlformats.org/officeDocument/2006/relationships/image" Target="../media/image79.png"  /><Relationship Id="rId22" Type="http://schemas.openxmlformats.org/officeDocument/2006/relationships/image" Target="../media/image80.png"  /><Relationship Id="rId3" Type="http://schemas.openxmlformats.org/officeDocument/2006/relationships/image" Target="../media/image78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22.png"  /><Relationship Id="rId16" Type="http://schemas.openxmlformats.org/officeDocument/2006/relationships/image" Target="../media/image14.png"  /><Relationship Id="rId17" Type="http://schemas.openxmlformats.org/officeDocument/2006/relationships/image" Target="../media/image15.png"  /><Relationship Id="rId18" Type="http://schemas.openxmlformats.org/officeDocument/2006/relationships/image" Target="../media/image16.png"  /><Relationship Id="rId19" Type="http://schemas.openxmlformats.org/officeDocument/2006/relationships/image" Target="../media/image23.png"  /><Relationship Id="rId2" Type="http://schemas.openxmlformats.org/officeDocument/2006/relationships/notesSlide" Target="../notesSlides/notesSlide3.xml"  /><Relationship Id="rId20" Type="http://schemas.openxmlformats.org/officeDocument/2006/relationships/image" Target="../media/image24.png"  /><Relationship Id="rId21" Type="http://schemas.openxmlformats.org/officeDocument/2006/relationships/image" Target="../media/image25.png"  /><Relationship Id="rId22" Type="http://schemas.openxmlformats.org/officeDocument/2006/relationships/image" Target="../media/image26.png"  /><Relationship Id="rId23" Type="http://schemas.openxmlformats.org/officeDocument/2006/relationships/image" Target="../media/image27.png"  /><Relationship Id="rId24" Type="http://schemas.openxmlformats.org/officeDocument/2006/relationships/image" Target="../media/image28.png"  /><Relationship Id="rId3" Type="http://schemas.openxmlformats.org/officeDocument/2006/relationships/image" Target="../media/image21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20.png"  /><Relationship Id="rId9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10" Type="http://schemas.openxmlformats.org/officeDocument/2006/relationships/image" Target="../media/image84.png"  /><Relationship Id="rId11" Type="http://schemas.openxmlformats.org/officeDocument/2006/relationships/image" Target="../media/image82.png"  /><Relationship Id="rId12" Type="http://schemas.openxmlformats.org/officeDocument/2006/relationships/image" Target="../media/image83.png"  /><Relationship Id="rId13" Type="http://schemas.openxmlformats.org/officeDocument/2006/relationships/image" Target="../media/image84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5.png"  /><Relationship Id="rId17" Type="http://schemas.openxmlformats.org/officeDocument/2006/relationships/image" Target="../media/image86.png"  /><Relationship Id="rId18" Type="http://schemas.openxmlformats.org/officeDocument/2006/relationships/image" Target="../media/image84.png"  /><Relationship Id="rId19" Type="http://schemas.openxmlformats.org/officeDocument/2006/relationships/image" Target="../media/image87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84.png"  /><Relationship Id="rId21" Type="http://schemas.openxmlformats.org/officeDocument/2006/relationships/image" Target="../media/image82.png"  /><Relationship Id="rId22" Type="http://schemas.openxmlformats.org/officeDocument/2006/relationships/image" Target="../media/image83.png"  /><Relationship Id="rId23" Type="http://schemas.openxmlformats.org/officeDocument/2006/relationships/image" Target="../media/image84.png"  /><Relationship Id="rId24" Type="http://schemas.openxmlformats.org/officeDocument/2006/relationships/image" Target="../media/image88.png"  /><Relationship Id="rId25" Type="http://schemas.openxmlformats.org/officeDocument/2006/relationships/image" Target="../media/image89.png"  /><Relationship Id="rId26" Type="http://schemas.openxmlformats.org/officeDocument/2006/relationships/image" Target="../media/image90.png"  /><Relationship Id="rId27" Type="http://schemas.openxmlformats.org/officeDocument/2006/relationships/image" Target="../media/image84.png"  /><Relationship Id="rId28" Type="http://schemas.openxmlformats.org/officeDocument/2006/relationships/image" Target="../media/image91.png"  /><Relationship Id="rId29" Type="http://schemas.openxmlformats.org/officeDocument/2006/relationships/image" Target="../media/image92.png"  /><Relationship Id="rId3" Type="http://schemas.openxmlformats.org/officeDocument/2006/relationships/image" Target="../media/image81.png"  /><Relationship Id="rId30" Type="http://schemas.openxmlformats.org/officeDocument/2006/relationships/image" Target="../media/image93.png"  /><Relationship Id="rId31" Type="http://schemas.openxmlformats.org/officeDocument/2006/relationships/image" Target="../media/image94.png"  /><Relationship Id="rId32" Type="http://schemas.openxmlformats.org/officeDocument/2006/relationships/image" Target="../media/image95.png"  /><Relationship Id="rId33" Type="http://schemas.openxmlformats.org/officeDocument/2006/relationships/image" Target="../media/image96.png"  /><Relationship Id="rId34" Type="http://schemas.openxmlformats.org/officeDocument/2006/relationships/image" Target="../media/image97.png"  /><Relationship Id="rId35" Type="http://schemas.openxmlformats.org/officeDocument/2006/relationships/image" Target="../media/image98.png"  /><Relationship Id="rId36" Type="http://schemas.openxmlformats.org/officeDocument/2006/relationships/image" Target="../media/image99.png"  /><Relationship Id="rId37" Type="http://schemas.openxmlformats.org/officeDocument/2006/relationships/image" Target="../media/image100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4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4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5.png"  /><Relationship Id="rId17" Type="http://schemas.openxmlformats.org/officeDocument/2006/relationships/image" Target="../media/image20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21.png"  /><Relationship Id="rId28" Type="http://schemas.openxmlformats.org/officeDocument/2006/relationships/image" Target="../media/image22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31" Type="http://schemas.openxmlformats.org/officeDocument/2006/relationships/image" Target="../media/image29.png"  /><Relationship Id="rId32" Type="http://schemas.openxmlformats.org/officeDocument/2006/relationships/image" Target="../media/image30.png"  /><Relationship Id="rId33" Type="http://schemas.openxmlformats.org/officeDocument/2006/relationships/image" Target="../media/image31.png"  /><Relationship Id="rId34" Type="http://schemas.openxmlformats.org/officeDocument/2006/relationships/image" Target="../media/image32.png"  /><Relationship Id="rId35" Type="http://schemas.openxmlformats.org/officeDocument/2006/relationships/image" Target="../media/image33.png"  /><Relationship Id="rId36" Type="http://schemas.openxmlformats.org/officeDocument/2006/relationships/image" Target="../media/image34.png"  /><Relationship Id="rId37" Type="http://schemas.openxmlformats.org/officeDocument/2006/relationships/image" Target="../media/image35.png"  /><Relationship Id="rId38" Type="http://schemas.openxmlformats.org/officeDocument/2006/relationships/image" Target="../media/image36.png"  /><Relationship Id="rId39" Type="http://schemas.openxmlformats.org/officeDocument/2006/relationships/image" Target="../media/image37.png"  /><Relationship Id="rId4" Type="http://schemas.openxmlformats.org/officeDocument/2006/relationships/image" Target="../media/image18.png"  /><Relationship Id="rId40" Type="http://schemas.openxmlformats.org/officeDocument/2006/relationships/image" Target="../media/image38.png"  /><Relationship Id="rId41" Type="http://schemas.openxmlformats.org/officeDocument/2006/relationships/image" Target="../media/image39.png"  /><Relationship Id="rId42" Type="http://schemas.openxmlformats.org/officeDocument/2006/relationships/image" Target="../media/image40.png"  /><Relationship Id="rId43" Type="http://schemas.openxmlformats.org/officeDocument/2006/relationships/image" Target="../media/image41.png"  /><Relationship Id="rId44" Type="http://schemas.openxmlformats.org/officeDocument/2006/relationships/image" Target="../media/image42.png"  /><Relationship Id="rId45" Type="http://schemas.openxmlformats.org/officeDocument/2006/relationships/image" Target="../media/image43.png"  /><Relationship Id="rId46" Type="http://schemas.openxmlformats.org/officeDocument/2006/relationships/image" Target="../media/image44.png"  /><Relationship Id="rId47" Type="http://schemas.openxmlformats.org/officeDocument/2006/relationships/image" Target="../media/image45.png"  /><Relationship Id="rId48" Type="http://schemas.openxmlformats.org/officeDocument/2006/relationships/image" Target="../media/image46.png"  /><Relationship Id="rId49" Type="http://schemas.openxmlformats.org/officeDocument/2006/relationships/image" Target="../media/image47.png"  /><Relationship Id="rId5" Type="http://schemas.openxmlformats.org/officeDocument/2006/relationships/image" Target="../media/image19.png"  /><Relationship Id="rId50" Type="http://schemas.openxmlformats.org/officeDocument/2006/relationships/image" Target="../media/image48.png"  /><Relationship Id="rId51" Type="http://schemas.openxmlformats.org/officeDocument/2006/relationships/image" Target="../media/image4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21.png"  /><Relationship Id="rId16" Type="http://schemas.openxmlformats.org/officeDocument/2006/relationships/image" Target="../media/image22.png"  /><Relationship Id="rId17" Type="http://schemas.openxmlformats.org/officeDocument/2006/relationships/image" Target="../media/image14.png"  /><Relationship Id="rId18" Type="http://schemas.openxmlformats.org/officeDocument/2006/relationships/image" Target="../media/image16.png"  /><Relationship Id="rId19" Type="http://schemas.openxmlformats.org/officeDocument/2006/relationships/image" Target="../media/image50.png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5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20.png"  /><Relationship Id="rId9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6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21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6.pn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57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image" Target="../media/image4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4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.png"  /><Relationship Id="rId17" Type="http://schemas.openxmlformats.org/officeDocument/2006/relationships/image" Target="../media/image53.png"  /><Relationship Id="rId18" Type="http://schemas.openxmlformats.org/officeDocument/2006/relationships/image" Target="../media/image4.png"  /><Relationship Id="rId19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.png"  /><Relationship Id="rId21" Type="http://schemas.openxmlformats.org/officeDocument/2006/relationships/image" Target="../media/image7.png"  /><Relationship Id="rId22" Type="http://schemas.openxmlformats.org/officeDocument/2006/relationships/image" Target="../media/image8.png"  /><Relationship Id="rId23" Type="http://schemas.openxmlformats.org/officeDocument/2006/relationships/image" Target="../media/image9.png"  /><Relationship Id="rId24" Type="http://schemas.openxmlformats.org/officeDocument/2006/relationships/image" Target="../media/image4.png"  /><Relationship Id="rId25" Type="http://schemas.openxmlformats.org/officeDocument/2006/relationships/image" Target="../media/image10.png"  /><Relationship Id="rId26" Type="http://schemas.openxmlformats.org/officeDocument/2006/relationships/image" Target="../media/image11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14.png"  /><Relationship Id="rId3" Type="http://schemas.openxmlformats.org/officeDocument/2006/relationships/image" Target="../media/image15.png"  /><Relationship Id="rId30" Type="http://schemas.openxmlformats.org/officeDocument/2006/relationships/image" Target="../media/image16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3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3124199" y="3325247"/>
            <a:ext cx="13510387" cy="6961754"/>
            <a:chOff x="3124199" y="3325247"/>
            <a:chExt cx="13510387" cy="6961754"/>
          </a:xfrm>
        </p:grpSpPr>
        <p:pic>
          <p:nvPicPr>
            <p:cNvPr id="28" name="그림 27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19"/>
            <a:srcRect b="19530"/>
            <a:stretch>
              <a:fillRect/>
            </a:stretch>
          </p:blipFill>
          <p:spPr>
            <a:xfrm>
              <a:off x="3124199" y="3325247"/>
              <a:ext cx="13510387" cy="696175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3124199" y="4082830"/>
              <a:ext cx="7536561" cy="1457393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6078689" y="1685732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/>
              </a:gs>
              <a:gs pos="17000">
                <a:srgbClr val="D71055"/>
              </a:gs>
              <a:gs pos="94000">
                <a:srgbClr val="02A99C"/>
              </a:gs>
              <a:gs pos="80000">
                <a:srgbClr val="68C6CE"/>
              </a:gs>
              <a:gs pos="65000">
                <a:srgbClr val="7C89BE"/>
              </a:gs>
              <a:gs pos="34000">
                <a:srgbClr val="F6911D"/>
              </a:gs>
              <a:gs pos="49000">
                <a:srgbClr val="A75D9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62494" y="773963"/>
            <a:ext cx="4800600" cy="998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/>
                <a:ea typeface="굴림"/>
              </a:rPr>
              <a:t>ACORN ACADEMY TEAM PROJECT</a:t>
            </a:r>
            <a:endParaRPr lang="ko-KR" altLang="en-US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굴림"/>
              <a:ea typeface="굴림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067094" y="3910500"/>
            <a:ext cx="7391400" cy="565137"/>
          </a:xfrm>
          <a:prstGeom prst="rect">
            <a:avLst/>
          </a:prstGeom>
          <a:gradFill>
            <a:gsLst>
              <a:gs pos="0">
                <a:srgbClr val="27A9E3"/>
              </a:gs>
              <a:gs pos="17000">
                <a:srgbClr val="D71055"/>
              </a:gs>
              <a:gs pos="94000">
                <a:srgbClr val="02A99C"/>
              </a:gs>
              <a:gs pos="80000">
                <a:srgbClr val="68C6CE"/>
              </a:gs>
              <a:gs pos="65000">
                <a:srgbClr val="7C89BE"/>
              </a:gs>
              <a:gs pos="34000">
                <a:srgbClr val="F6911D"/>
              </a:gs>
              <a:gs pos="49000">
                <a:srgbClr val="A75D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77844" y="1877578"/>
            <a:ext cx="6993091" cy="2386459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400">
                <a:solidFill>
                  <a:schemeClr val="tx1"/>
                </a:solidFill>
                <a:latin typeface="굴림"/>
                <a:ea typeface="굴림"/>
              </a:rPr>
              <a:t>SIXMAN</a:t>
            </a:r>
          </a:p>
          <a:p>
            <a:pPr algn="ctr">
              <a:defRPr/>
            </a:pPr>
            <a:r>
              <a:rPr lang="en-US" altLang="ko-KR" sz="6400">
                <a:solidFill>
                  <a:schemeClr val="tx1"/>
                </a:solidFill>
                <a:latin typeface="굴림"/>
                <a:ea typeface="굴림"/>
              </a:rPr>
              <a:t>GUITAR SHOP</a:t>
            </a:r>
            <a:endParaRPr lang="ko-KR" altLang="en-US" sz="640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09606" y="1990971"/>
            <a:ext cx="6679117" cy="69647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 rot="0"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21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3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pic>
        <p:nvPicPr>
          <p:cNvPr id="7" name="그림 6" hidden="1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sp>
        <p:nvSpPr>
          <p:cNvPr id="109" name="사각형: 둥근 모서리 108"/>
          <p:cNvSpPr/>
          <p:nvPr/>
        </p:nvSpPr>
        <p:spPr>
          <a:xfrm>
            <a:off x="12770674" y="4229248"/>
            <a:ext cx="5721338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rgbClr val="ff8181"/>
              </a:solidFill>
              <a:latin typeface="굴림"/>
              <a:ea typeface="굴림"/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2309190" y="3398254"/>
            <a:ext cx="5420518" cy="2134284"/>
            <a:chOff x="3501232" y="3389198"/>
            <a:chExt cx="7527741" cy="2544410"/>
          </a:xfrm>
        </p:grpSpPr>
        <p:sp>
          <p:nvSpPr>
            <p:cNvPr id="8" name="화살표: 오른쪽 7"/>
            <p:cNvSpPr/>
            <p:nvPr/>
          </p:nvSpPr>
          <p:spPr>
            <a:xfrm>
              <a:off x="7067983" y="3850550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11" name="사각형: 둥근 모서리 133"/>
            <p:cNvSpPr/>
            <p:nvPr/>
          </p:nvSpPr>
          <p:spPr>
            <a:xfrm>
              <a:off x="7828573" y="3491821"/>
              <a:ext cx="3200400" cy="1176122"/>
            </a:xfrm>
            <a:prstGeom prst="roundRect">
              <a:avLst>
                <a:gd name="adj" fmla="val 16667"/>
              </a:avLst>
            </a:prstGeom>
            <a:noFill/>
            <a:ln w="635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b="1">
                  <a:solidFill>
                    <a:srgbClr val="ff8181"/>
                  </a:solidFill>
                  <a:latin typeface="굴림"/>
                  <a:ea typeface="굴림"/>
                </a:rPr>
                <a:t>1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.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메시지 룸 구현</a:t>
              </a:r>
              <a:endPara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3870542" y="3389198"/>
              <a:ext cx="2897193" cy="1350117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3501232" y="4975264"/>
              <a:ext cx="2762447" cy="686970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402803" y="5073683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27" name="사각형: 둥근 모서리 133"/>
            <p:cNvSpPr/>
            <p:nvPr/>
          </p:nvSpPr>
          <p:spPr>
            <a:xfrm>
              <a:off x="6925787" y="4757486"/>
              <a:ext cx="3200400" cy="1176122"/>
            </a:xfrm>
            <a:prstGeom prst="roundRect">
              <a:avLst>
                <a:gd name="adj" fmla="val 16667"/>
              </a:avLst>
            </a:prstGeom>
            <a:noFill/>
            <a:ln w="635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2.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현재 오픈된 룸 목록 </a:t>
              </a:r>
              <a:endPara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9341577" y="1749814"/>
            <a:ext cx="8175464" cy="7430855"/>
            <a:chOff x="3048712" y="1718084"/>
            <a:chExt cx="13316429" cy="743085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3048712" y="1718084"/>
              <a:ext cx="13316429" cy="7430855"/>
            </a:xfrm>
            <a:prstGeom prst="rect">
              <a:avLst/>
            </a:prstGeom>
          </p:spPr>
        </p:pic>
        <p:sp>
          <p:nvSpPr>
            <p:cNvPr id="32" name="사각형: 둥근 모서리 31"/>
            <p:cNvSpPr/>
            <p:nvPr/>
          </p:nvSpPr>
          <p:spPr>
            <a:xfrm>
              <a:off x="3048712" y="2289722"/>
              <a:ext cx="8444620" cy="3933898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6506527" y="1753108"/>
              <a:ext cx="3200400" cy="663813"/>
            </a:xfrm>
            <a:prstGeom prst="roundRect">
              <a:avLst>
                <a:gd name="adj" fmla="val 16667"/>
              </a:avLst>
            </a:prstGeom>
            <a:no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ko-KR" b="1">
                  <a:solidFill>
                    <a:srgbClr val="ff8181"/>
                  </a:solidFill>
                  <a:latin typeface="굴림"/>
                  <a:ea typeface="굴림"/>
                </a:rPr>
                <a:t>1. </a:t>
              </a:r>
              <a:r>
                <a:rPr lang="ko-KR" altLang="en-US" b="1">
                  <a:solidFill>
                    <a:srgbClr val="ff8181"/>
                  </a:solidFill>
                  <a:latin typeface="굴림"/>
                  <a:ea typeface="굴림"/>
                </a:rPr>
                <a:t>룸에 들어 온 유저 수 반영</a:t>
              </a:r>
              <a:endParaRPr lang="en-US" altLang="ko-KR" b="1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  <p:sp>
          <p:nvSpPr>
            <p:cNvPr id="34" name="화살표: 오른쪽 33"/>
            <p:cNvSpPr/>
            <p:nvPr/>
          </p:nvSpPr>
          <p:spPr>
            <a:xfrm>
              <a:off x="11839928" y="3747658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36" name="화살표: 오른쪽 106"/>
            <p:cNvSpPr/>
            <p:nvPr/>
          </p:nvSpPr>
          <p:spPr>
            <a:xfrm>
              <a:off x="5657894" y="1922931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굴림"/>
                <a:ea typeface="굴림"/>
              </a:endParaRPr>
            </a:p>
          </p:txBody>
        </p:sp>
        <p:sp>
          <p:nvSpPr>
            <p:cNvPr id="38" name="사각형: 둥근 모서리 133"/>
            <p:cNvSpPr/>
            <p:nvPr/>
          </p:nvSpPr>
          <p:spPr>
            <a:xfrm>
              <a:off x="12582230" y="3388929"/>
              <a:ext cx="3200400" cy="1176122"/>
            </a:xfrm>
            <a:prstGeom prst="roundRect">
              <a:avLst>
                <a:gd name="adj" fmla="val 16667"/>
              </a:avLst>
            </a:prstGeom>
            <a:noFill/>
            <a:ln w="635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2.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메시지 창 구현</a:t>
              </a:r>
              <a:endPara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3354073" y="2007246"/>
              <a:ext cx="1835744" cy="374349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3599384" y="6053792"/>
              <a:ext cx="2058510" cy="1350117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3613721" y="7534685"/>
              <a:ext cx="2058510" cy="1350117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ff818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>
                <a:solidFill>
                  <a:schemeClr val="tx1"/>
                </a:solidFill>
                <a:latin typeface="굴림"/>
                <a:ea typeface="굴림"/>
              </a:endParaRPr>
            </a:p>
            <a:p>
              <a:pPr algn="ctr">
                <a:defRPr/>
              </a:pPr>
              <a:endParaRPr lang="ko-KR" altLang="en-US" sz="1500">
                <a:solidFill>
                  <a:schemeClr val="tx1"/>
                </a:solidFill>
                <a:latin typeface="굴림"/>
                <a:ea typeface="굴림"/>
              </a:endParaRPr>
            </a:p>
          </p:txBody>
        </p:sp>
        <p:sp>
          <p:nvSpPr>
            <p:cNvPr id="43" name="화살표: 오른쪽 42"/>
            <p:cNvSpPr/>
            <p:nvPr/>
          </p:nvSpPr>
          <p:spPr>
            <a:xfrm>
              <a:off x="5832452" y="6649820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45" name="화살표: 오른쪽 44"/>
            <p:cNvSpPr/>
            <p:nvPr/>
          </p:nvSpPr>
          <p:spPr>
            <a:xfrm>
              <a:off x="5840448" y="8031402"/>
              <a:ext cx="602974" cy="4586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46" name="사각형: 둥근 모서리 133"/>
            <p:cNvSpPr/>
            <p:nvPr/>
          </p:nvSpPr>
          <p:spPr>
            <a:xfrm>
              <a:off x="6599683" y="6325380"/>
              <a:ext cx="3200400" cy="1176122"/>
            </a:xfrm>
            <a:prstGeom prst="roundRect">
              <a:avLst>
                <a:gd name="adj" fmla="val 16667"/>
              </a:avLst>
            </a:prstGeom>
            <a:noFill/>
            <a:ln w="635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3.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닉네임 </a:t>
              </a:r>
              <a:r>
                <a:rPr lang="ko-KR" altLang="en-US" b="1">
                  <a:solidFill>
                    <a:srgbClr val="ff8181"/>
                  </a:solidFill>
                  <a:latin typeface="굴림"/>
                  <a:ea typeface="굴림"/>
                </a:rPr>
                <a:t>저장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 구현</a:t>
              </a:r>
              <a:endPara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  <p:sp>
          <p:nvSpPr>
            <p:cNvPr id="47" name="사각형: 둥근 모서리 133"/>
            <p:cNvSpPr/>
            <p:nvPr/>
          </p:nvSpPr>
          <p:spPr>
            <a:xfrm>
              <a:off x="6531600" y="7708680"/>
              <a:ext cx="3200400" cy="1176122"/>
            </a:xfrm>
            <a:prstGeom prst="roundRect">
              <a:avLst>
                <a:gd name="adj" fmla="val 16667"/>
              </a:avLst>
            </a:prstGeom>
            <a:noFill/>
            <a:ln w="635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4.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8181"/>
                  </a:solidFill>
                  <a:latin typeface="굴림"/>
                  <a:ea typeface="굴림"/>
                </a:rPr>
                <a:t>메시지 입력 창 구현</a:t>
              </a:r>
              <a:endPara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700000" y="540000"/>
            <a:ext cx="9180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atin typeface="한컴 말랑말랑 Bold"/>
                <a:ea typeface="굴림"/>
              </a:rPr>
              <a:t>4. </a:t>
            </a:r>
            <a:r>
              <a:rPr lang="ko-KR" altLang="en-US" sz="3000" b="1">
                <a:latin typeface="한컴 말랑말랑 Bold"/>
                <a:ea typeface="굴림"/>
              </a:rPr>
              <a:t>프로젝트 현황</a:t>
            </a:r>
            <a:r>
              <a:rPr lang="en-US" altLang="ko-KR" sz="3000" b="1">
                <a:latin typeface="한컴 말랑말랑 Bold"/>
                <a:ea typeface="굴림"/>
              </a:rPr>
              <a:t> – (8) </a:t>
            </a:r>
            <a:r>
              <a:rPr lang="ko-KR" altLang="en-US" sz="3000" b="1">
                <a:latin typeface="한컴 말랑말랑 Bold"/>
                <a:ea typeface="굴림"/>
              </a:rPr>
              <a:t>판매자 구매자간 채팅구현</a:t>
            </a:r>
            <a:endParaRPr lang="ko-KR" altLang="en-US" sz="3000" b="1">
              <a:latin typeface="한컴 말랑말랑 Bold"/>
              <a:ea typeface="굴림"/>
            </a:endParaRPr>
          </a:p>
          <a:p>
            <a:pPr lvl="0">
              <a:defRPr/>
            </a:pPr>
            <a:endParaRPr lang="en-US" altLang="ko-KR" sz="3000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1312" y="1651535"/>
            <a:ext cx="9505056" cy="75524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 rot="0"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21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3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pic>
        <p:nvPicPr>
          <p:cNvPr id="7" name="그림 6" hidden="1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sp>
        <p:nvSpPr>
          <p:cNvPr id="109" name="사각형: 둥근 모서리 108"/>
          <p:cNvSpPr/>
          <p:nvPr/>
        </p:nvSpPr>
        <p:spPr>
          <a:xfrm>
            <a:off x="12770674" y="4229248"/>
            <a:ext cx="5721338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00000" y="540000"/>
            <a:ext cx="10070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atin typeface="한컴 말랑말랑 Bold"/>
                <a:ea typeface="굴림"/>
              </a:rPr>
              <a:t>4. </a:t>
            </a:r>
            <a:r>
              <a:rPr lang="ko-KR" altLang="en-US" sz="3000" b="1">
                <a:latin typeface="한컴 말랑말랑 Bold"/>
                <a:ea typeface="굴림"/>
              </a:rPr>
              <a:t>프로젝트 현황</a:t>
            </a:r>
            <a:r>
              <a:rPr lang="en-US" altLang="ko-KR" sz="3000" b="1">
                <a:latin typeface="한컴 말랑말랑 Bold"/>
                <a:ea typeface="굴림"/>
              </a:rPr>
              <a:t> – (8) </a:t>
            </a:r>
            <a:r>
              <a:rPr lang="ko-KR" altLang="en-US" sz="3000" b="1">
                <a:latin typeface="한컴 말랑말랑 Bold"/>
                <a:ea typeface="굴림"/>
              </a:rPr>
              <a:t>판매자 구매자간 채팅구현</a:t>
            </a:r>
            <a:endParaRPr lang="ko-KR" altLang="en-US" sz="3000" b="1">
              <a:latin typeface="한컴 말랑말랑 Bold"/>
              <a:ea typeface="굴림"/>
            </a:endParaRPr>
          </a:p>
          <a:p>
            <a:pPr lvl="0">
              <a:defRPr/>
            </a:pPr>
            <a:endParaRPr lang="en-US" altLang="ko-KR" sz="3000">
              <a:latin typeface="굴림"/>
              <a:ea typeface="굴림"/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3239344" y="5120492"/>
            <a:ext cx="3744416" cy="577266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53" name="화살표: 오른쪽 52"/>
          <p:cNvSpPr/>
          <p:nvPr/>
        </p:nvSpPr>
        <p:spPr>
          <a:xfrm>
            <a:off x="7235072" y="5216758"/>
            <a:ext cx="434185" cy="384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57" name="사각형: 둥근 모서리 133"/>
          <p:cNvSpPr/>
          <p:nvPr/>
        </p:nvSpPr>
        <p:spPr>
          <a:xfrm>
            <a:off x="8000948" y="4895333"/>
            <a:ext cx="3200400" cy="1352479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유저가 룸을</a:t>
            </a:r>
            <a:endParaRPr kumimoji="0" lang="ko-KR" altLang="en-US" sz="1800" b="1" i="0" u="none" strike="noStrike" kern="1200" cap="none" spc="0" normalizeH="0" baseline="0">
              <a:solidFill>
                <a:srgbClr val="ff8181"/>
              </a:solidFill>
              <a:latin typeface="굴림"/>
              <a:ea typeface="굴림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떠날 경우 서버에서</a:t>
            </a:r>
            <a:endParaRPr kumimoji="0" lang="ko-KR" altLang="en-US" sz="1800" b="1" i="0" u="none" strike="noStrike" kern="1200" cap="none" spc="0" normalizeH="0" baseline="0">
              <a:solidFill>
                <a:srgbClr val="ff8181"/>
              </a:solidFill>
              <a:latin typeface="굴림"/>
              <a:ea typeface="굴림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메시지 전송</a:t>
            </a:r>
            <a:endParaRPr kumimoji="0" lang="en-US" altLang="ko-KR" sz="1800" b="1" i="0" u="none" strike="noStrike" kern="1200" cap="none" spc="0" normalizeH="0" baseline="0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로그인</a:t>
            </a:r>
            <a:r>
              <a:rPr kumimoji="0" lang="en-US" altLang="ko-KR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/</a:t>
            </a: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회원가입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57456" y="1571600"/>
            <a:ext cx="4467225" cy="55911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9" name="사각형: 둥근 모서리 118"/>
          <p:cNvSpPr/>
          <p:nvPr/>
        </p:nvSpPr>
        <p:spPr>
          <a:xfrm>
            <a:off x="2876833" y="1563896"/>
            <a:ext cx="4481217" cy="550843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86546" y="2714609"/>
            <a:ext cx="10644262" cy="55800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4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5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" name="그룹 9"/>
          <p:cNvGrpSpPr/>
          <p:nvPr/>
        </p:nvGrpSpPr>
        <p:grpSpPr>
          <a:xfrm>
            <a:off x="249440" y="1633784"/>
            <a:ext cx="1621752" cy="1266792"/>
            <a:chOff x="214665" y="1518039"/>
            <a:chExt cx="2258470" cy="1571737"/>
          </a:xfrm>
        </p:grpSpPr>
        <p:grpSp>
          <p:nvGrpSpPr>
            <p:cNvPr id="8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1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4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5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20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22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24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25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27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28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2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3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3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33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34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1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36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38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39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40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41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43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45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46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4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49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51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2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53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55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75870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로그인 및 회원가입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6" name="사각형: 둥근 모서리 125"/>
          <p:cNvSpPr/>
          <p:nvPr/>
        </p:nvSpPr>
        <p:spPr>
          <a:xfrm>
            <a:off x="6784323" y="2644182"/>
            <a:ext cx="10659773" cy="5714028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0" name="사각형: 둥근 모서리 119"/>
          <p:cNvSpPr/>
          <p:nvPr/>
        </p:nvSpPr>
        <p:spPr>
          <a:xfrm>
            <a:off x="13147050" y="3717208"/>
            <a:ext cx="2597639" cy="35472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3" name="사각형: 둥근 모서리 122"/>
          <p:cNvSpPr/>
          <p:nvPr/>
        </p:nvSpPr>
        <p:spPr>
          <a:xfrm>
            <a:off x="11423050" y="1111052"/>
            <a:ext cx="5857854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아이디 중복확인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비동기처리로 </a:t>
            </a: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DB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의 데이터와 비교하여 중복유무 즉시 반영</a:t>
            </a: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27" name="사각형: 둥근 모서리 126"/>
          <p:cNvSpPr/>
          <p:nvPr/>
        </p:nvSpPr>
        <p:spPr>
          <a:xfrm>
            <a:off x="14185589" y="6654454"/>
            <a:ext cx="5183549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3.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정규식 표현을 사용한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유효성 검사</a:t>
            </a:r>
          </a:p>
        </p:txBody>
      </p:sp>
      <p:sp>
        <p:nvSpPr>
          <p:cNvPr id="100" name="사각형: 둥근 모서리 114"/>
          <p:cNvSpPr/>
          <p:nvPr/>
        </p:nvSpPr>
        <p:spPr>
          <a:xfrm>
            <a:off x="3500398" y="2804086"/>
            <a:ext cx="3143272" cy="1196405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03" name="사각형: 둥근 모서리 120"/>
          <p:cNvSpPr/>
          <p:nvPr/>
        </p:nvSpPr>
        <p:spPr>
          <a:xfrm>
            <a:off x="7478161" y="1327076"/>
            <a:ext cx="2817967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900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로그인</a:t>
            </a:r>
          </a:p>
          <a:p>
            <a:pPr lvl="0">
              <a:defRPr/>
            </a:pP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비밀번호 암호화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16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160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3077" name="사각형: 둥근 모서리 119"/>
          <p:cNvSpPr/>
          <p:nvPr/>
        </p:nvSpPr>
        <p:spPr>
          <a:xfrm>
            <a:off x="9288016" y="5143500"/>
            <a:ext cx="4968552" cy="2232248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3078" name="사각형: 둥근 모서리 119"/>
          <p:cNvSpPr/>
          <p:nvPr/>
        </p:nvSpPr>
        <p:spPr>
          <a:xfrm>
            <a:off x="3319736" y="5503540"/>
            <a:ext cx="3448000" cy="1359768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3079" name="사각형: 둥근 모서리 122"/>
          <p:cNvSpPr/>
          <p:nvPr/>
        </p:nvSpPr>
        <p:spPr>
          <a:xfrm>
            <a:off x="2303240" y="7806582"/>
            <a:ext cx="5857854" cy="1225350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SNS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 로그인 기능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API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활용하여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SNS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 로그인 기능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그림 40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3400" y="1471091"/>
            <a:ext cx="11951988" cy="6696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아이디찾기</a:t>
            </a:r>
            <a:r>
              <a:rPr lang="en-US" altLang="ko-KR" sz="3000">
                <a:latin typeface="한컴 말랑말랑 Bold"/>
                <a:ea typeface="한컴 말랑말랑 Bold"/>
              </a:rPr>
              <a:t>-1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799" y="1471092"/>
            <a:ext cx="11880001" cy="6696744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0" name="사각형: 둥근 모서리 114"/>
          <p:cNvSpPr/>
          <p:nvPr/>
        </p:nvSpPr>
        <p:spPr>
          <a:xfrm>
            <a:off x="6767736" y="3947095"/>
            <a:ext cx="5760640" cy="1628453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1" name="사각형: 둥근 모서리 122"/>
          <p:cNvSpPr/>
          <p:nvPr/>
        </p:nvSpPr>
        <p:spPr>
          <a:xfrm>
            <a:off x="9766866" y="1685902"/>
            <a:ext cx="5857854" cy="1225350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두가지 선택사항으로 아이디 찾기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2408" y="1471092"/>
            <a:ext cx="11880304" cy="66967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아이디찾기</a:t>
            </a:r>
            <a:r>
              <a:rPr lang="en-US" altLang="ko-KR" sz="3000">
                <a:latin typeface="한컴 말랑말랑 Bold"/>
                <a:ea typeface="한컴 말랑말랑 Bold"/>
              </a:rPr>
              <a:t>-2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799" y="1471092"/>
            <a:ext cx="11880001" cy="6696744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1" name="사각형: 둥근 모서리 114"/>
          <p:cNvSpPr/>
          <p:nvPr/>
        </p:nvSpPr>
        <p:spPr>
          <a:xfrm>
            <a:off x="4535488" y="5548891"/>
            <a:ext cx="1728192" cy="602721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2" name="사각형: 둥근 모서리 122"/>
          <p:cNvSpPr/>
          <p:nvPr/>
        </p:nvSpPr>
        <p:spPr>
          <a:xfrm>
            <a:off x="10144934" y="3215690"/>
            <a:ext cx="4327658" cy="991706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 이름과 이메일로 아이디 찾기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그림 410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3827" y="1511512"/>
            <a:ext cx="14432971" cy="80964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아이디찾기 완료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2951312" y="1543100"/>
            <a:ext cx="14401600" cy="828092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0" name="사각형: 둥근 모서리 114"/>
          <p:cNvSpPr/>
          <p:nvPr/>
        </p:nvSpPr>
        <p:spPr>
          <a:xfrm>
            <a:off x="6767736" y="4379143"/>
            <a:ext cx="6048672" cy="764357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1" name="사각형: 둥근 모서리 122"/>
          <p:cNvSpPr/>
          <p:nvPr/>
        </p:nvSpPr>
        <p:spPr>
          <a:xfrm>
            <a:off x="11232232" y="5502326"/>
            <a:ext cx="5857854" cy="1225350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1.DB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와 연동하여 아이디를 찾고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그 아이디를 로그인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-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아이디 칸에 입력시킴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4103" name="사각형: 둥근 모서리 114"/>
          <p:cNvSpPr/>
          <p:nvPr/>
        </p:nvSpPr>
        <p:spPr>
          <a:xfrm>
            <a:off x="8864352" y="6871692"/>
            <a:ext cx="2511896" cy="576064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5" name="직사각형 4104"/>
          <p:cNvSpPr/>
          <p:nvPr/>
        </p:nvSpPr>
        <p:spPr>
          <a:xfrm>
            <a:off x="13824520" y="9175948"/>
            <a:ext cx="1944216" cy="43204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4416" y="1504632"/>
            <a:ext cx="11880304" cy="65989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621752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621752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621752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621752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621752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621752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비밀번호찾기</a:t>
            </a:r>
            <a:r>
              <a:rPr lang="en-US" altLang="ko-KR" sz="3000">
                <a:latin typeface="한컴 말랑말랑 Bold"/>
                <a:ea typeface="한컴 말랑말랑 Bold"/>
              </a:rPr>
              <a:t>-1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799" y="1471092"/>
            <a:ext cx="11880001" cy="6696744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1" name="사각형: 둥근 모서리 114"/>
          <p:cNvSpPr/>
          <p:nvPr/>
        </p:nvSpPr>
        <p:spPr>
          <a:xfrm>
            <a:off x="6767736" y="3947095"/>
            <a:ext cx="5616624" cy="1412429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2" name="사각형: 둥근 모서리 122"/>
          <p:cNvSpPr/>
          <p:nvPr/>
        </p:nvSpPr>
        <p:spPr>
          <a:xfrm>
            <a:off x="9766866" y="1685902"/>
            <a:ext cx="5857854" cy="1225350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두가지 선택사항으로 비밀번호 찾기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5408" y="1471092"/>
            <a:ext cx="11809312" cy="66568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621752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621752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621752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621752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621752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621752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비밀번호찾기</a:t>
            </a:r>
            <a:r>
              <a:rPr lang="en-US" altLang="ko-KR" sz="3000">
                <a:latin typeface="한컴 말랑말랑 Bold"/>
                <a:ea typeface="한컴 말랑말랑 Bold"/>
              </a:rPr>
              <a:t>-2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799" y="1471092"/>
            <a:ext cx="11880001" cy="6696744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1" name="사각형: 둥근 모서리 106"/>
          <p:cNvSpPr/>
          <p:nvPr/>
        </p:nvSpPr>
        <p:spPr>
          <a:xfrm>
            <a:off x="6768763" y="5646342"/>
            <a:ext cx="6047645" cy="1513382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사용자 확인으로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DB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에 저장되어있는 아이디 인지 먼저 확인</a:t>
            </a:r>
          </a:p>
        </p:txBody>
      </p:sp>
      <p:sp>
        <p:nvSpPr>
          <p:cNvPr id="4102" name="사각형: 둥근 모서리 108"/>
          <p:cNvSpPr/>
          <p:nvPr/>
        </p:nvSpPr>
        <p:spPr>
          <a:xfrm>
            <a:off x="4247456" y="5359524"/>
            <a:ext cx="2232248" cy="784108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그림 4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3399" y="1399084"/>
            <a:ext cx="11837521" cy="6696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7308096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비밀번호찾기 완료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799" y="1471092"/>
            <a:ext cx="11880001" cy="6696744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4101" name="사각형: 둥근 모서리 106"/>
          <p:cNvSpPr/>
          <p:nvPr/>
        </p:nvSpPr>
        <p:spPr>
          <a:xfrm>
            <a:off x="8855968" y="2261966"/>
            <a:ext cx="6047645" cy="1513382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사용자 확인 후 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비밀번호 변경</a:t>
            </a:r>
          </a:p>
        </p:txBody>
      </p:sp>
      <p:sp>
        <p:nvSpPr>
          <p:cNvPr id="4102" name="사각형: 둥근 모서리 108"/>
          <p:cNvSpPr/>
          <p:nvPr/>
        </p:nvSpPr>
        <p:spPr>
          <a:xfrm>
            <a:off x="6695728" y="4751446"/>
            <a:ext cx="3816424" cy="1472174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104" name="사각형: 둥근 모서리 108"/>
          <p:cNvSpPr/>
          <p:nvPr/>
        </p:nvSpPr>
        <p:spPr>
          <a:xfrm>
            <a:off x="8248092" y="1735494"/>
            <a:ext cx="2696108" cy="455678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3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2154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1.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소개 및 목표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14" name="사각형: 둥근 모서리 113"/>
          <p:cNvSpPr/>
          <p:nvPr/>
        </p:nvSpPr>
        <p:spPr>
          <a:xfrm>
            <a:off x="4572000" y="4381775"/>
            <a:ext cx="10972800" cy="5098705"/>
          </a:xfrm>
          <a:prstGeom prst="roundRect">
            <a:avLst>
              <a:gd name="adj" fmla="val 16667"/>
            </a:avLst>
          </a:prstGeom>
          <a:noFill/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latinLnBrk="0">
              <a:defRPr/>
            </a:pPr>
            <a:r>
              <a:rPr lang="en-US" altLang="ko-KR" sz="240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1.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학습한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내용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활용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능력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향상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java, javascript, html, css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Servlet, jsp, </a:t>
            </a:r>
            <a:r>
              <a:rPr lang="en-US" altLang="ko-KR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Ajax</a:t>
            </a: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, Jquery, </a:t>
            </a:r>
            <a:r>
              <a:rPr lang="en-US" altLang="ko-KR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My</a:t>
            </a: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B</a:t>
            </a:r>
            <a:r>
              <a:rPr lang="en-US" altLang="ko-KR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atis, </a:t>
            </a: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Spring</a:t>
            </a:r>
          </a:p>
          <a:p>
            <a:pPr lvl="1" latinLnBrk="0">
              <a:defRPr/>
            </a:pP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- </a:t>
            </a:r>
            <a:r>
              <a:rPr lang="en-US" altLang="ko-KR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패턴 적용</a:t>
            </a:r>
          </a:p>
          <a:p>
            <a:pPr marL="800100" lvl="1" indent="-342900" latinLnBrk="0">
              <a:buFontTx/>
              <a:buChar char="-"/>
              <a:defRPr/>
            </a:pPr>
            <a:r>
              <a:rPr lang="en-US" altLang="ko-KR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SQL 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작성</a:t>
            </a:r>
          </a:p>
          <a:p>
            <a:pPr lvl="1" latinLnBrk="0">
              <a:defRPr/>
            </a:pPr>
            <a:endParaRPr lang="ko-KR" altLang="en-US" sz="240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  <a:p>
            <a:pPr latinLnBrk="0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프로젝트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협업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프로세스</a:t>
            </a:r>
            <a:r>
              <a:rPr lang="ko-KR" altLang="en-US" sz="240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경험</a:t>
            </a:r>
          </a:p>
          <a:p>
            <a:pPr marL="800100" lvl="1" indent="-342900" latinLnBrk="0">
              <a:buFontTx/>
              <a:buChar char="-"/>
              <a:defRPr/>
            </a:pPr>
            <a:r>
              <a:rPr lang="en-US" altLang="ko-KR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Git &amp; GitHub </a:t>
            </a: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활용</a:t>
            </a:r>
          </a:p>
          <a:p>
            <a:pPr lvl="1"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lvl="1"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lvl="1"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lvl="1" latinLnBrk="0">
              <a:defRPr/>
            </a:pPr>
            <a:endParaRPr lang="en-US" altLang="ko-KR" sz="24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24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5" name="사각형: 둥근 모서리 114"/>
          <p:cNvSpPr/>
          <p:nvPr/>
        </p:nvSpPr>
        <p:spPr>
          <a:xfrm>
            <a:off x="4577100" y="1409699"/>
            <a:ext cx="10967700" cy="1835749"/>
          </a:xfrm>
          <a:prstGeom prst="roundRect">
            <a:avLst>
              <a:gd name="adj" fmla="val 16667"/>
            </a:avLst>
          </a:prstGeom>
          <a:noFill/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800">
                <a:solidFill>
                  <a:schemeClr val="tx1"/>
                </a:solidFill>
                <a:latin typeface="한컴 말랑말랑 Bold"/>
                <a:ea typeface="한컴 말랑말랑 Bold"/>
              </a:rPr>
              <a:t>기타 판매 쇼핑몰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마이페이지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86150" y="1357286"/>
            <a:ext cx="11787270" cy="842968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마이페이지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800" y="1261727"/>
            <a:ext cx="11880001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07" name="사각형: 둥근 모서리 106"/>
          <p:cNvSpPr/>
          <p:nvPr/>
        </p:nvSpPr>
        <p:spPr>
          <a:xfrm>
            <a:off x="7072297" y="1214410"/>
            <a:ext cx="6536198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900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회원정보수정</a:t>
            </a:r>
          </a:p>
          <a:p>
            <a:pPr lvl="0">
              <a:defRPr/>
            </a:pP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클릭시 회원가입시 입력했던 정보들 수정 가능</a:t>
            </a:r>
            <a:endParaRPr lang="en-US" altLang="ko-KR" sz="1900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09" name="사각형: 둥근 모서리 108"/>
          <p:cNvSpPr/>
          <p:nvPr/>
        </p:nvSpPr>
        <p:spPr>
          <a:xfrm>
            <a:off x="3852265" y="1361858"/>
            <a:ext cx="3148595" cy="35472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4" name="사각형: 둥근 모서리 108"/>
          <p:cNvSpPr/>
          <p:nvPr/>
        </p:nvSpPr>
        <p:spPr>
          <a:xfrm>
            <a:off x="7572364" y="3000360"/>
            <a:ext cx="4071966" cy="100013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5" name="사각형: 둥근 모서리 108"/>
          <p:cNvSpPr/>
          <p:nvPr/>
        </p:nvSpPr>
        <p:spPr>
          <a:xfrm>
            <a:off x="4214778" y="6500822"/>
            <a:ext cx="10930014" cy="92869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6" name="사각형: 둥근 모서리 106"/>
          <p:cNvSpPr/>
          <p:nvPr/>
        </p:nvSpPr>
        <p:spPr>
          <a:xfrm>
            <a:off x="10929950" y="5072062"/>
            <a:ext cx="5183549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900" b="1">
                <a:solidFill>
                  <a:srgbClr val="FF8181"/>
                </a:solidFill>
                <a:latin typeface="굴림"/>
                <a:ea typeface="굴림"/>
              </a:rPr>
              <a:t>3. </a:t>
            </a: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최근 주문 목록 확인</a:t>
            </a:r>
            <a:endParaRPr lang="en-US" altLang="ko-KR" sz="1900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18" name="사각형: 둥근 모서리 106"/>
          <p:cNvSpPr/>
          <p:nvPr/>
        </p:nvSpPr>
        <p:spPr>
          <a:xfrm>
            <a:off x="11715768" y="2928922"/>
            <a:ext cx="5183549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900" b="1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sz="1900" b="1">
                <a:solidFill>
                  <a:srgbClr val="FF8181"/>
                </a:solidFill>
                <a:latin typeface="굴림"/>
                <a:ea typeface="굴림"/>
              </a:rPr>
              <a:t>최근 주문에 대한 상태 요약</a:t>
            </a:r>
            <a:endParaRPr lang="en-US" altLang="ko-KR" sz="1900" b="1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그림 40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392" y="1255068"/>
            <a:ext cx="11896973" cy="8784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8748256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마이페이지</a:t>
            </a:r>
            <a:r>
              <a:rPr lang="en-US" altLang="ko-KR" sz="3000">
                <a:latin typeface="한컴 말랑말랑 Bold"/>
                <a:ea typeface="한컴 말랑말랑 Bold"/>
              </a:rPr>
              <a:t>(</a:t>
            </a:r>
            <a:r>
              <a:rPr lang="ko-KR" altLang="en-US" sz="3000">
                <a:latin typeface="한컴 말랑말랑 Bold"/>
                <a:ea typeface="한컴 말랑말랑 Bold"/>
              </a:rPr>
              <a:t>회원정보 수정</a:t>
            </a:r>
            <a:r>
              <a:rPr lang="en-US" altLang="ko-KR" sz="3000">
                <a:latin typeface="한컴 말랑말랑 Bold"/>
                <a:ea typeface="한컴 말랑말랑 Bold"/>
              </a:rPr>
              <a:t>)</a:t>
            </a:r>
          </a:p>
        </p:txBody>
      </p:sp>
      <p:sp>
        <p:nvSpPr>
          <p:cNvPr id="121" name="사각형: 둥근 모서리 120"/>
          <p:cNvSpPr/>
          <p:nvPr/>
        </p:nvSpPr>
        <p:spPr>
          <a:xfrm>
            <a:off x="3733800" y="1261727"/>
            <a:ext cx="11880001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09" name="사각형: 둥근 모서리 108"/>
          <p:cNvSpPr/>
          <p:nvPr/>
        </p:nvSpPr>
        <p:spPr>
          <a:xfrm>
            <a:off x="3835165" y="1548418"/>
            <a:ext cx="4372731" cy="35472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6" name="사각형: 둥근 모서리 106"/>
          <p:cNvSpPr/>
          <p:nvPr/>
        </p:nvSpPr>
        <p:spPr>
          <a:xfrm>
            <a:off x="11016208" y="2333974"/>
            <a:ext cx="5183549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1.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회원 비밀번호 변경 및 개인정보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제품 상세정보</a:t>
            </a:r>
            <a:r>
              <a:rPr kumimoji="0" lang="en-US" altLang="ko-KR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/</a:t>
            </a:r>
            <a:endParaRPr kumimoji="0" lang="en-US" altLang="ko-KR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판매자 메뉴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256" y="1183060"/>
            <a:ext cx="8712967" cy="4800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79680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(4) </a:t>
            </a:r>
            <a:r>
              <a:rPr lang="ko-KR" altLang="en-US" sz="3000">
                <a:latin typeface="한컴 말랑말랑 Bold"/>
                <a:ea typeface="한컴 말랑말랑 Bold"/>
              </a:rPr>
              <a:t>상품목록 및 상세보기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34" name="사각형: 둥근 모서리 133"/>
          <p:cNvSpPr/>
          <p:nvPr/>
        </p:nvSpPr>
        <p:spPr>
          <a:xfrm>
            <a:off x="11449283" y="1253854"/>
            <a:ext cx="5183549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600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상품 목록</a:t>
            </a:r>
          </a:p>
          <a:p>
            <a:pPr lvl="0">
              <a:defRPr/>
            </a:pPr>
            <a:r>
              <a:rPr lang="en-US" altLang="ko-KR" sz="2600" b="1">
                <a:solidFill>
                  <a:srgbClr val="FF8181"/>
                </a:solidFill>
                <a:latin typeface="굴림"/>
                <a:ea typeface="굴림"/>
              </a:rPr>
              <a:t>DB</a:t>
            </a: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에서 해당하는 카테고리 맞는 품목들 출력</a:t>
            </a:r>
          </a:p>
          <a:p>
            <a:pPr>
              <a:lnSpc>
                <a:spcPct val="150000"/>
              </a:lnSpc>
              <a:defRPr/>
            </a:pPr>
            <a:endParaRPr lang="en-US" altLang="ko-KR" sz="2600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36" name="사각형: 둥근 모서리 135"/>
          <p:cNvSpPr/>
          <p:nvPr/>
        </p:nvSpPr>
        <p:spPr>
          <a:xfrm>
            <a:off x="2807296" y="2457820"/>
            <a:ext cx="7848872" cy="290170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999984" y="4927476"/>
            <a:ext cx="9144000" cy="4876398"/>
          </a:xfrm>
          <a:prstGeom prst="rect">
            <a:avLst/>
          </a:prstGeom>
        </p:spPr>
      </p:pic>
      <p:sp>
        <p:nvSpPr>
          <p:cNvPr id="139" name="사각형: 둥근 모서리 138"/>
          <p:cNvSpPr/>
          <p:nvPr/>
        </p:nvSpPr>
        <p:spPr>
          <a:xfrm>
            <a:off x="13608496" y="3065844"/>
            <a:ext cx="4374162" cy="1717616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600" b="1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상품 상세보기</a:t>
            </a:r>
          </a:p>
          <a:p>
            <a:pPr lvl="0">
              <a:defRPr/>
            </a:pP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상품 목록에서 이미지</a:t>
            </a:r>
          </a:p>
          <a:p>
            <a:pPr lvl="0">
              <a:defRPr/>
            </a:pP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또는 제품명 클릭시</a:t>
            </a:r>
          </a:p>
          <a:p>
            <a:pPr lvl="0">
              <a:defRPr/>
            </a:pPr>
            <a:r>
              <a:rPr lang="ko-KR" altLang="en-US" sz="2600" b="1">
                <a:solidFill>
                  <a:srgbClr val="FF8181"/>
                </a:solidFill>
                <a:latin typeface="굴림"/>
                <a:ea typeface="굴림"/>
              </a:rPr>
              <a:t>해당하는 품목의 상세정보 출력</a:t>
            </a:r>
            <a:endParaRPr lang="en-US" altLang="ko-KR" sz="2600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35" name="사각형: 둥근 모서리 134"/>
          <p:cNvSpPr/>
          <p:nvPr/>
        </p:nvSpPr>
        <p:spPr>
          <a:xfrm>
            <a:off x="9144000" y="5359524"/>
            <a:ext cx="8568952" cy="439248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09" name="사각형: 둥근 모서리 108"/>
          <p:cNvSpPr/>
          <p:nvPr/>
        </p:nvSpPr>
        <p:spPr>
          <a:xfrm>
            <a:off x="9504040" y="8959924"/>
            <a:ext cx="3672408" cy="761416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4" name="사각형: 둥근 모서리 113"/>
          <p:cNvSpPr/>
          <p:nvPr/>
        </p:nvSpPr>
        <p:spPr>
          <a:xfrm>
            <a:off x="6263680" y="8095828"/>
            <a:ext cx="5040560" cy="1296144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200" b="1">
                <a:solidFill>
                  <a:srgbClr val="FF8181"/>
                </a:solidFill>
                <a:latin typeface="굴림"/>
                <a:ea typeface="굴림"/>
              </a:rPr>
              <a:t>3. </a:t>
            </a:r>
            <a:r>
              <a:rPr lang="ko-KR" altLang="en-US" sz="2200" b="1">
                <a:solidFill>
                  <a:srgbClr val="FF8181"/>
                </a:solidFill>
                <a:latin typeface="굴림"/>
                <a:ea typeface="굴림"/>
              </a:rPr>
              <a:t>추가 사진</a:t>
            </a:r>
          </a:p>
          <a:p>
            <a:pPr lvl="0">
              <a:defRPr/>
            </a:pPr>
            <a:r>
              <a:rPr lang="ko-KR" altLang="en-US" sz="2200" b="1">
                <a:solidFill>
                  <a:srgbClr val="FF8181"/>
                </a:solidFill>
                <a:latin typeface="굴림"/>
                <a:ea typeface="굴림"/>
              </a:rPr>
              <a:t>클릭시 다양한 </a:t>
            </a:r>
          </a:p>
          <a:p>
            <a:pPr lvl="0">
              <a:defRPr/>
            </a:pPr>
            <a:r>
              <a:rPr lang="ko-KR" altLang="en-US" sz="2200" b="1">
                <a:solidFill>
                  <a:srgbClr val="FF8181"/>
                </a:solidFill>
                <a:latin typeface="굴림"/>
                <a:ea typeface="굴림"/>
              </a:rPr>
              <a:t>각도의 사진 </a:t>
            </a:r>
          </a:p>
          <a:p>
            <a:pPr lvl="0">
              <a:defRPr/>
            </a:pPr>
            <a:r>
              <a:rPr lang="ko-KR" altLang="en-US" sz="2200" b="1">
                <a:solidFill>
                  <a:srgbClr val="FF8181"/>
                </a:solidFill>
                <a:latin typeface="굴림"/>
                <a:ea typeface="굴림"/>
              </a:rPr>
              <a:t>감상 가능 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786414" y="1428724"/>
            <a:ext cx="8001056" cy="84201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(5) </a:t>
            </a:r>
            <a:r>
              <a:rPr lang="ko-KR" altLang="en-US" sz="3000">
                <a:latin typeface="한컴 말랑말랑 Bold"/>
                <a:ea typeface="한컴 말랑말랑 Bold"/>
              </a:rPr>
              <a:t>판매자 메뉴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1" name="사각형: 둥근 모서리 120"/>
          <p:cNvSpPr/>
          <p:nvPr/>
        </p:nvSpPr>
        <p:spPr>
          <a:xfrm>
            <a:off x="5738596" y="1407484"/>
            <a:ext cx="8044987" cy="8466252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2" name="사각형: 둥근 모서리 121"/>
          <p:cNvSpPr/>
          <p:nvPr/>
        </p:nvSpPr>
        <p:spPr>
          <a:xfrm>
            <a:off x="7715240" y="2928922"/>
            <a:ext cx="2928958" cy="443493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3" name="사각형: 둥근 모서리 122"/>
          <p:cNvSpPr/>
          <p:nvPr/>
        </p:nvSpPr>
        <p:spPr>
          <a:xfrm>
            <a:off x="13911215" y="1757910"/>
            <a:ext cx="4017760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카테고리</a:t>
            </a:r>
          </a:p>
          <a:p>
            <a:pPr lvl="0">
              <a:defRPr/>
            </a:pP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별도의 테이블을 만들어서</a:t>
            </a:r>
          </a:p>
          <a:p>
            <a:pPr lvl="0">
              <a:defRPr/>
            </a:pP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저장</a:t>
            </a:r>
            <a:r>
              <a:rPr lang="en-US" altLang="ko-KR" sz="2400">
                <a:solidFill>
                  <a:srgbClr val="FF8181"/>
                </a:solidFill>
                <a:latin typeface="굴림"/>
                <a:ea typeface="굴림"/>
              </a:rPr>
              <a:t>/</a:t>
            </a: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관리</a:t>
            </a:r>
            <a:endParaRPr lang="en-US" altLang="ko-KR" sz="240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24" name="사각형: 둥근 모서리 123"/>
          <p:cNvSpPr/>
          <p:nvPr/>
        </p:nvSpPr>
        <p:spPr>
          <a:xfrm>
            <a:off x="6357918" y="6572260"/>
            <a:ext cx="4429156" cy="100013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5" name="사각형: 둥근 모서리 124"/>
          <p:cNvSpPr/>
          <p:nvPr/>
        </p:nvSpPr>
        <p:spPr>
          <a:xfrm>
            <a:off x="13946338" y="5646342"/>
            <a:ext cx="4341662" cy="122535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사진 등록</a:t>
            </a:r>
          </a:p>
          <a:p>
            <a:pPr lvl="0">
              <a:defRPr/>
            </a:pP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미리 보기 사진은 </a:t>
            </a:r>
            <a:r>
              <a:rPr lang="en-US" altLang="ko-KR" sz="2400">
                <a:solidFill>
                  <a:srgbClr val="FF8181"/>
                </a:solidFill>
                <a:latin typeface="굴림"/>
                <a:ea typeface="굴림"/>
              </a:rPr>
              <a:t>1</a:t>
            </a: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개씩 등록 가능 </a:t>
            </a:r>
          </a:p>
          <a:p>
            <a:pPr lvl="0">
              <a:defRPr/>
            </a:pPr>
            <a:r>
              <a:rPr lang="ko-KR" altLang="en-US" sz="2400">
                <a:solidFill>
                  <a:srgbClr val="FF8181"/>
                </a:solidFill>
                <a:latin typeface="굴림"/>
                <a:ea typeface="굴림"/>
              </a:rPr>
              <a:t>제품 사진은 다중등록 가능</a:t>
            </a:r>
            <a:endParaRPr lang="en-US" altLang="ko-KR" sz="2400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43340" y="3071798"/>
            <a:ext cx="10800000" cy="404300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4" name="그룹 66"/>
          <p:cNvGrpSpPr/>
          <p:nvPr/>
        </p:nvGrpSpPr>
        <p:grpSpPr>
          <a:xfrm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5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" name="그룹 9"/>
          <p:cNvGrpSpPr/>
          <p:nvPr/>
        </p:nvGrpSpPr>
        <p:grpSpPr>
          <a:xfrm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8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1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4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5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20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21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22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24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25" name="그룹 97"/>
          <p:cNvGrpSpPr/>
          <p:nvPr/>
        </p:nvGrpSpPr>
        <p:grpSpPr>
          <a:xfrm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26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27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28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29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30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31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32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33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34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36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38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39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40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41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43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45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46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47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49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51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5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5202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(5) </a:t>
            </a:r>
            <a:r>
              <a:rPr lang="ko-KR" altLang="en-US" sz="3000">
                <a:latin typeface="한컴 말랑말랑 Bold"/>
                <a:ea typeface="한컴 말랑말랑 Bold"/>
              </a:rPr>
              <a:t>판매자 메뉴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1" name="사각형: 둥근 모서리 120"/>
          <p:cNvSpPr/>
          <p:nvPr/>
        </p:nvSpPr>
        <p:spPr>
          <a:xfrm>
            <a:off x="4000464" y="2786046"/>
            <a:ext cx="11144328" cy="464347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2" name="사각형: 둥근 모서리 121"/>
          <p:cNvSpPr/>
          <p:nvPr/>
        </p:nvSpPr>
        <p:spPr>
          <a:xfrm>
            <a:off x="5214910" y="3571864"/>
            <a:ext cx="2928958" cy="92869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2" name="사각형: 둥근 모서리 115"/>
          <p:cNvSpPr/>
          <p:nvPr/>
        </p:nvSpPr>
        <p:spPr>
          <a:xfrm>
            <a:off x="8286744" y="3143236"/>
            <a:ext cx="4069802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검색 버튼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판매자가 등록한 제품 검색</a:t>
            </a: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6147" name="사각형: 둥근 모서리 121"/>
          <p:cNvSpPr/>
          <p:nvPr/>
        </p:nvSpPr>
        <p:spPr>
          <a:xfrm>
            <a:off x="9936088" y="4358822"/>
            <a:ext cx="1368152" cy="2080822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6148" name="사각형: 둥근 모서리 115"/>
          <p:cNvSpPr/>
          <p:nvPr/>
        </p:nvSpPr>
        <p:spPr>
          <a:xfrm>
            <a:off x="11376248" y="7519764"/>
            <a:ext cx="4069802" cy="1352479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2.</a:t>
            </a:r>
            <a:r>
              <a:rPr kumimoji="0" lang="ko-KR" altLang="en-US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 남은 재고 확인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5</a:t>
            </a:r>
            <a:r>
              <a:rPr kumimoji="0" lang="ko-KR" altLang="en-US" b="1" i="0" u="none" strike="noStrike" kern="1200" cap="none" spc="0" normalizeH="0" baseline="0">
                <a:solidFill>
                  <a:srgbClr val="FF8181"/>
                </a:solidFill>
                <a:latin typeface="굴림"/>
                <a:ea typeface="굴림"/>
              </a:rPr>
              <a:t>개 미만 재고는 재고부족으로 표시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47135" y="4423500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장바구니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56384" y="1327076"/>
            <a:ext cx="12756163" cy="8352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477736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479783" y="318964"/>
            <a:ext cx="7312289" cy="545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dirty="0">
                <a:latin typeface="한컴 말랑말랑 Bold"/>
                <a:ea typeface="한컴 말랑말랑 Bold"/>
              </a:rPr>
              <a:t>4. </a:t>
            </a:r>
            <a:r>
              <a:rPr lang="ko-KR" altLang="en-US" sz="3000" dirty="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 dirty="0">
                <a:latin typeface="한컴 말랑말랑 Bold"/>
                <a:ea typeface="한컴 말랑말랑 Bold"/>
              </a:rPr>
              <a:t> – (6) </a:t>
            </a:r>
            <a:r>
              <a:rPr lang="ko-KR" altLang="en-US" sz="3000" dirty="0">
                <a:latin typeface="한컴 말랑말랑 Bold"/>
                <a:ea typeface="한컴 말랑말랑 Bold"/>
              </a:rPr>
              <a:t>장바구니 목록</a:t>
            </a:r>
            <a:endParaRPr lang="en-US" altLang="ko-KR" sz="3000" dirty="0">
              <a:latin typeface="한컴 말랑말랑 Bold"/>
              <a:ea typeface="한컴 말랑말랑 Bold"/>
            </a:endParaRPr>
          </a:p>
        </p:txBody>
      </p:sp>
      <p:pic>
        <p:nvPicPr>
          <p:cNvPr id="7" name="그림 6" hidden="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sp>
        <p:nvSpPr>
          <p:cNvPr id="107" name="사각형: 둥근 모서리 106"/>
          <p:cNvSpPr/>
          <p:nvPr/>
        </p:nvSpPr>
        <p:spPr>
          <a:xfrm>
            <a:off x="3352800" y="1261727"/>
            <a:ext cx="13201297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14" name="사각형: 둥근 모서리 113"/>
          <p:cNvSpPr/>
          <p:nvPr/>
        </p:nvSpPr>
        <p:spPr>
          <a:xfrm>
            <a:off x="9891098" y="4415547"/>
            <a:ext cx="1485151" cy="1015985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5" name="사각형: 둥근 모서리 114"/>
          <p:cNvSpPr/>
          <p:nvPr/>
        </p:nvSpPr>
        <p:spPr>
          <a:xfrm>
            <a:off x="3538316" y="2535872"/>
            <a:ext cx="997172" cy="404778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6" name="사각형: 둥근 모서리 115"/>
          <p:cNvSpPr/>
          <p:nvPr/>
        </p:nvSpPr>
        <p:spPr>
          <a:xfrm>
            <a:off x="9659965" y="3214829"/>
            <a:ext cx="4069802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b="1" dirty="0">
                <a:solidFill>
                  <a:srgbClr val="FF8181"/>
                </a:solidFill>
                <a:latin typeface="굴림"/>
                <a:ea typeface="굴림"/>
              </a:rPr>
              <a:t>수량 버튼</a:t>
            </a:r>
          </a:p>
          <a:p>
            <a:pPr lvl="0">
              <a:defRPr/>
            </a:pPr>
            <a:r>
              <a:rPr lang="ko-KR" altLang="en-US" b="1" dirty="0">
                <a:solidFill>
                  <a:srgbClr val="FF8181"/>
                </a:solidFill>
                <a:latin typeface="굴림"/>
                <a:ea typeface="굴림"/>
              </a:rPr>
              <a:t>수량 증감에 따른 가격의 변동 및 </a:t>
            </a:r>
          </a:p>
          <a:p>
            <a:pPr lvl="0">
              <a:defRPr/>
            </a:pPr>
            <a:r>
              <a:rPr lang="en-US" altLang="ko-KR" b="1" dirty="0">
                <a:solidFill>
                  <a:srgbClr val="FF8181"/>
                </a:solidFill>
                <a:latin typeface="굴림"/>
                <a:ea typeface="굴림"/>
              </a:rPr>
              <a:t>DB </a:t>
            </a:r>
            <a:r>
              <a:rPr lang="ko-KR" altLang="en-US" b="1" dirty="0">
                <a:solidFill>
                  <a:srgbClr val="FF8181"/>
                </a:solidFill>
                <a:latin typeface="굴림"/>
                <a:ea typeface="굴림"/>
              </a:rPr>
              <a:t>데이터 수정 </a:t>
            </a:r>
            <a:r>
              <a:rPr lang="en-US" altLang="ko-KR" b="1" dirty="0">
                <a:solidFill>
                  <a:srgbClr val="FF8181"/>
                </a:solidFill>
                <a:latin typeface="굴림"/>
                <a:ea typeface="굴림"/>
              </a:rPr>
              <a:t>(</a:t>
            </a:r>
            <a:r>
              <a:rPr lang="ko-KR" altLang="en-US" b="1" dirty="0">
                <a:solidFill>
                  <a:srgbClr val="FF8181"/>
                </a:solidFill>
                <a:latin typeface="굴림"/>
                <a:ea typeface="굴림"/>
              </a:rPr>
              <a:t>비동기처리</a:t>
            </a:r>
            <a:r>
              <a:rPr lang="en-US" altLang="ko-KR" b="1" dirty="0">
                <a:solidFill>
                  <a:srgbClr val="FF8181"/>
                </a:solidFill>
                <a:latin typeface="굴림"/>
                <a:ea typeface="굴림"/>
              </a:rPr>
              <a:t>)</a:t>
            </a:r>
          </a:p>
          <a:p>
            <a:pPr marL="342900" indent="-342900" algn="ctr">
              <a:buAutoNum type="arabicPeriod"/>
              <a:defRPr/>
            </a:pPr>
            <a:endParaRPr lang="en-US" altLang="ko-KR" b="1" dirty="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18" name="사각형: 둥근 모서리 117"/>
          <p:cNvSpPr/>
          <p:nvPr/>
        </p:nvSpPr>
        <p:spPr>
          <a:xfrm>
            <a:off x="5615608" y="1471092"/>
            <a:ext cx="3931395" cy="1793230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체크박스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체크 유무에 따른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총합 가격의 변동 및 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체크 안된 품목에 대한 수정</a:t>
            </a: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/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결제 방지 기능</a:t>
            </a: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추가</a:t>
            </a: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19" name="사각형: 둥근 모서리 118"/>
          <p:cNvSpPr/>
          <p:nvPr/>
        </p:nvSpPr>
        <p:spPr>
          <a:xfrm>
            <a:off x="14760624" y="2767236"/>
            <a:ext cx="1080120" cy="504056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1" name="사각형: 둥근 모서리 120"/>
          <p:cNvSpPr/>
          <p:nvPr/>
        </p:nvSpPr>
        <p:spPr>
          <a:xfrm>
            <a:off x="12554750" y="1990821"/>
            <a:ext cx="2061858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3.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삭제 버튼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체크된 품목 삭제</a:t>
            </a: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09" name="사각형: 둥근 모서리 108"/>
          <p:cNvSpPr/>
          <p:nvPr/>
        </p:nvSpPr>
        <p:spPr>
          <a:xfrm>
            <a:off x="8207896" y="8743900"/>
            <a:ext cx="3096344" cy="79208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1272" y="4711452"/>
            <a:ext cx="8568952" cy="49517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11556568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(7) </a:t>
            </a:r>
            <a:r>
              <a:rPr lang="ko-KR" altLang="en-US" sz="3000">
                <a:latin typeface="한컴 말랑말랑 Bold"/>
                <a:ea typeface="한컴 말랑말랑 Bold"/>
              </a:rPr>
              <a:t>주문하기 및 주문현황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pic>
        <p:nvPicPr>
          <p:cNvPr id="7" name="그림 6" hidden="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261424" y="1209530"/>
            <a:ext cx="12233474" cy="729139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874901" y="1324028"/>
            <a:ext cx="9957730" cy="2883367"/>
            <a:chOff x="337619" y="2194913"/>
            <a:chExt cx="17857108" cy="56769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381000" y="2194913"/>
              <a:ext cx="17813728" cy="5627736"/>
            </a:xfrm>
            <a:prstGeom prst="rect">
              <a:avLst/>
            </a:prstGeom>
          </p:spPr>
        </p:pic>
        <p:sp>
          <p:nvSpPr>
            <p:cNvPr id="127" name="사각형: 둥근 모서리 126"/>
            <p:cNvSpPr/>
            <p:nvPr/>
          </p:nvSpPr>
          <p:spPr>
            <a:xfrm>
              <a:off x="337619" y="2219838"/>
              <a:ext cx="17857108" cy="5652000"/>
            </a:xfrm>
            <a:prstGeom prst="roundRect">
              <a:avLst>
                <a:gd name="adj" fmla="val 2822"/>
              </a:avLst>
            </a:prstGeom>
            <a:noFill/>
            <a:ln w="1270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sp>
        <p:nvSpPr>
          <p:cNvPr id="129" name="사각형: 둥근 모서리 128"/>
          <p:cNvSpPr/>
          <p:nvPr/>
        </p:nvSpPr>
        <p:spPr>
          <a:xfrm>
            <a:off x="2424069" y="4842405"/>
            <a:ext cx="8664147" cy="476559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34" name="사각형: 둥근 모서리 133"/>
          <p:cNvSpPr/>
          <p:nvPr/>
        </p:nvSpPr>
        <p:spPr>
          <a:xfrm>
            <a:off x="6231632" y="7087716"/>
            <a:ext cx="3200400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주문 결제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결제 정보 및 주문 품목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마이페이지 </a:t>
            </a: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–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주문정보에 반영</a:t>
            </a:r>
          </a:p>
          <a:p>
            <a:pPr marL="342900" indent="-342900" algn="ctr">
              <a:buAutoNum type="arabicPeriod"/>
              <a:defRPr/>
            </a:pP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07" name="화살표: 오른쪽 106"/>
          <p:cNvSpPr/>
          <p:nvPr/>
        </p:nvSpPr>
        <p:spPr>
          <a:xfrm rot="19242324">
            <a:off x="8763870" y="4079185"/>
            <a:ext cx="602974" cy="4586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09" name="사각형: 둥근 모서리 108"/>
          <p:cNvSpPr/>
          <p:nvPr/>
        </p:nvSpPr>
        <p:spPr>
          <a:xfrm>
            <a:off x="12770674" y="4229248"/>
            <a:ext cx="5721338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rgbClr val="FF8181"/>
              </a:solidFill>
              <a:latin typeface="굴림"/>
              <a:ea typeface="굴림"/>
            </a:endParaRPr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448256" y="4747043"/>
            <a:ext cx="6401693" cy="3924848"/>
          </a:xfrm>
          <a:prstGeom prst="rect">
            <a:avLst/>
          </a:prstGeom>
        </p:spPr>
      </p:pic>
      <p:sp>
        <p:nvSpPr>
          <p:cNvPr id="1009" name="화살표: 오른쪽 106"/>
          <p:cNvSpPr/>
          <p:nvPr/>
        </p:nvSpPr>
        <p:spPr>
          <a:xfrm rot="21474532">
            <a:off x="10876117" y="7062106"/>
            <a:ext cx="602974" cy="4586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18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010" name="사각형: 둥근 모서리 118"/>
          <p:cNvSpPr/>
          <p:nvPr/>
        </p:nvSpPr>
        <p:spPr>
          <a:xfrm>
            <a:off x="11232232" y="4639444"/>
            <a:ext cx="3312368" cy="504056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solidFill>
              <a:srgbClr val="FF8181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011" name="사각형: 둥근 모서리 133"/>
          <p:cNvSpPr/>
          <p:nvPr/>
        </p:nvSpPr>
        <p:spPr>
          <a:xfrm>
            <a:off x="14904640" y="3286965"/>
            <a:ext cx="3200400" cy="1352479"/>
          </a:xfrm>
          <a:prstGeom prst="roundRect">
            <a:avLst>
              <a:gd name="adj" fmla="val 16667"/>
            </a:avLst>
          </a:prstGeom>
          <a:noFill/>
          <a:ln w="635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FF8181"/>
                </a:solidFill>
                <a:latin typeface="굴림"/>
                <a:ea typeface="굴림"/>
              </a:rPr>
              <a:t>2.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FF8181"/>
                </a:solidFill>
                <a:latin typeface="굴림"/>
                <a:ea typeface="굴림"/>
              </a:rPr>
              <a:t>체크박스 체크 시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 err="1">
                <a:solidFill>
                  <a:srgbClr val="FF8181"/>
                </a:solidFill>
                <a:latin typeface="굴림"/>
                <a:ea typeface="굴림"/>
              </a:rPr>
              <a:t>db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FF8181"/>
                </a:solidFill>
                <a:latin typeface="굴림"/>
                <a:ea typeface="굴림"/>
              </a:rPr>
              <a:t>에 </a:t>
            </a:r>
            <a:r>
              <a:rPr kumimoji="0" lang="ko-KR" altLang="en-US" sz="1800" b="1" i="0" u="none" strike="noStrike" kern="1200" cap="none" spc="0" normalizeH="0" baseline="0" dirty="0" err="1">
                <a:solidFill>
                  <a:srgbClr val="FF8181"/>
                </a:solidFill>
                <a:latin typeface="굴림"/>
                <a:ea typeface="굴림"/>
              </a:rPr>
              <a:t>저장되어있는</a:t>
            </a:r>
            <a:endParaRPr kumimoji="0" lang="ko-KR" altLang="en-US" sz="1800" b="1" i="0" u="none" strike="noStrike" kern="1200" cap="none" spc="0" normalizeH="0" baseline="0" dirty="0">
              <a:solidFill>
                <a:srgbClr val="FF8181"/>
              </a:solidFill>
              <a:latin typeface="굴림"/>
              <a:ea typeface="굴림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FF8181"/>
                </a:solidFill>
                <a:latin typeface="굴림"/>
                <a:ea typeface="굴림"/>
              </a:rPr>
              <a:t>회원정보의 주소를 바탕으로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FF8181"/>
                </a:solidFill>
                <a:latin typeface="굴림"/>
                <a:ea typeface="굴림"/>
              </a:rPr>
              <a:t>배송지 정보 입력됨</a:t>
            </a:r>
          </a:p>
          <a:p>
            <a:pPr marL="342900" indent="-34290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800" b="1" i="0" u="none" strike="noStrike" kern="1200" cap="none" spc="0" normalizeH="0" baseline="0" dirty="0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700000" y="540000"/>
            <a:ext cx="62154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2. </a:t>
            </a:r>
            <a:r>
              <a:rPr lang="ko-KR" altLang="en-US" sz="3000">
                <a:latin typeface="한컴 말랑말랑 Bold"/>
                <a:ea typeface="한컴 말랑말랑 Bold"/>
              </a:rPr>
              <a:t>팀원 소개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2982183" y="2092445"/>
            <a:ext cx="4073585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로그인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회원가입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마이페이지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회원정보수정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공용 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UI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상단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9991" y="1709187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김봉근</a:t>
            </a:r>
          </a:p>
        </p:txBody>
      </p:sp>
      <p:sp>
        <p:nvSpPr>
          <p:cNvPr id="135" name="사각형: 둥근 모서리 134"/>
          <p:cNvSpPr/>
          <p:nvPr/>
        </p:nvSpPr>
        <p:spPr>
          <a:xfrm>
            <a:off x="8205399" y="2092445"/>
            <a:ext cx="40282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프로젝트 환경설정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DB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테이블 설계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주문 등록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주문 목록</a:t>
            </a:r>
          </a:p>
          <a:p>
            <a:pPr marL="342900" indent="-34290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7358461" y="1183224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9343207" y="1709187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이태웅</a:t>
            </a:r>
          </a:p>
        </p:txBody>
      </p:sp>
      <p:sp>
        <p:nvSpPr>
          <p:cNvPr id="141" name="사각형: 둥근 모서리 140"/>
          <p:cNvSpPr/>
          <p:nvPr/>
        </p:nvSpPr>
        <p:spPr>
          <a:xfrm>
            <a:off x="13428615" y="2092445"/>
            <a:ext cx="40282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장바구니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쿠폰관리 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공용 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UI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하단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,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 배너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12581677" y="1183224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4566423" y="1709187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이동규</a:t>
            </a:r>
          </a:p>
        </p:txBody>
      </p:sp>
      <p:sp>
        <p:nvSpPr>
          <p:cNvPr id="146" name="사각형: 둥근 모서리 145"/>
          <p:cNvSpPr/>
          <p:nvPr/>
        </p:nvSpPr>
        <p:spPr>
          <a:xfrm>
            <a:off x="3026144" y="6489671"/>
            <a:ext cx="40282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쇼핑몰 메인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검색창</a:t>
            </a: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카테고리</a:t>
            </a:r>
          </a:p>
          <a:p>
            <a:pPr lvl="0"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198859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163952" y="6106413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염준하</a:t>
            </a:r>
          </a:p>
        </p:txBody>
      </p:sp>
      <p:sp>
        <p:nvSpPr>
          <p:cNvPr id="151" name="사각형: 둥근 모서리 150"/>
          <p:cNvSpPr/>
          <p:nvPr/>
        </p:nvSpPr>
        <p:spPr>
          <a:xfrm>
            <a:off x="8249360" y="6489671"/>
            <a:ext cx="40282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상품등록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판매자용 페이지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7402422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9387168" y="6106413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이용희</a:t>
            </a:r>
          </a:p>
        </p:txBody>
      </p:sp>
      <p:sp>
        <p:nvSpPr>
          <p:cNvPr id="156" name="사각형: 둥근 모서리 155"/>
          <p:cNvSpPr/>
          <p:nvPr/>
        </p:nvSpPr>
        <p:spPr>
          <a:xfrm>
            <a:off x="13472576" y="6489671"/>
            <a:ext cx="40282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-  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상품목록</a:t>
            </a:r>
          </a:p>
          <a:p>
            <a:pPr lvl="0">
              <a:defRPr/>
            </a:pPr>
            <a:r>
              <a:rPr lang="en-US" altLang="ko-KR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-  </a:t>
            </a:r>
            <a:r>
              <a:rPr lang="ko-KR" altLang="en-US" sz="2200">
                <a:solidFill>
                  <a:schemeClr val="tx1"/>
                </a:solidFill>
                <a:latin typeface="한컴 말랑말랑 Bold"/>
                <a:ea typeface="한컴 말랑말랑 Bold"/>
              </a:rPr>
              <a:t>상품 상세보기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marL="342900" indent="-34290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2625638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4610384" y="6106413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정성찬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2761" y="2163612"/>
            <a:ext cx="838200" cy="32316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rgbClr val="00B0F0"/>
                </a:solidFill>
                <a:latin typeface="굴림"/>
                <a:ea typeface="굴림"/>
              </a:rPr>
              <a:t>(</a:t>
            </a:r>
            <a:r>
              <a:rPr lang="ko-KR" altLang="en-US" sz="1500">
                <a:solidFill>
                  <a:srgbClr val="00B0F0"/>
                </a:solidFill>
                <a:latin typeface="굴림"/>
                <a:ea typeface="굴림"/>
              </a:rPr>
              <a:t>팀장</a:t>
            </a:r>
            <a:r>
              <a:rPr lang="en-US" altLang="ko-KR" sz="1500">
                <a:solidFill>
                  <a:srgbClr val="00B0F0"/>
                </a:solidFill>
                <a:latin typeface="굴림"/>
                <a:ea typeface="굴림"/>
              </a:rPr>
              <a:t>)</a:t>
            </a:r>
            <a:endParaRPr lang="ko-KR" altLang="en-US" sz="1500">
              <a:solidFill>
                <a:srgbClr val="00B0F0"/>
              </a:solidFill>
              <a:latin typeface="굴림"/>
              <a:ea typeface="굴림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30205" y="1166351"/>
            <a:ext cx="1645310" cy="1569611"/>
            <a:chOff x="2130205" y="1166351"/>
            <a:chExt cx="1645310" cy="1569611"/>
          </a:xfrm>
        </p:grpSpPr>
        <p:sp>
          <p:nvSpPr>
            <p:cNvPr id="7" name="타원 6"/>
            <p:cNvSpPr/>
            <p:nvPr/>
          </p:nvSpPr>
          <p:spPr>
            <a:xfrm>
              <a:off x="2135245" y="1183224"/>
              <a:ext cx="1640270" cy="155273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130205" y="1166351"/>
              <a:ext cx="1640270" cy="1552738"/>
            </a:xfrm>
            <a:prstGeom prst="ellipse">
              <a:avLst/>
            </a:prstGeom>
            <a:blipFill dpi="0" rotWithShape="1">
              <a:blip r:embed="rId19"/>
              <a:srcRect/>
              <a:stretch>
                <a:fillRect l="14000"/>
              </a:stretch>
            </a:blip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sp>
        <p:nvSpPr>
          <p:cNvPr id="120" name="타원 119"/>
          <p:cNvSpPr/>
          <p:nvPr/>
        </p:nvSpPr>
        <p:spPr>
          <a:xfrm>
            <a:off x="7358461" y="1183224"/>
            <a:ext cx="1640270" cy="1552738"/>
          </a:xfrm>
          <a:prstGeom prst="ellipse">
            <a:avLst/>
          </a:prstGeom>
          <a:solidFill>
            <a:srgbClr val="CEEAB0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7353421" y="1166351"/>
            <a:ext cx="1640270" cy="1552738"/>
          </a:xfrm>
          <a:prstGeom prst="ellipse">
            <a:avLst/>
          </a:prstGeom>
          <a:blipFill dpi="0" rotWithShape="1">
            <a:blip r:embed="rId20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2583132" y="1185840"/>
            <a:ext cx="1640270" cy="155273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2578092" y="1168967"/>
            <a:ext cx="1640270" cy="1552738"/>
          </a:xfrm>
          <a:prstGeom prst="ellipse">
            <a:avLst/>
          </a:prstGeom>
          <a:blipFill dpi="0" rotWithShape="1">
            <a:blip r:embed="rId21"/>
            <a:srcRect/>
            <a:stretch>
              <a:fillRect l="-1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12628158" y="5613317"/>
            <a:ext cx="1640270" cy="15527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2623118" y="5596444"/>
            <a:ext cx="1640270" cy="1552738"/>
          </a:xfrm>
          <a:prstGeom prst="ellipse">
            <a:avLst/>
          </a:prstGeom>
          <a:blipFill dpi="0" rotWithShape="1">
            <a:blip r:embed="rId22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7426705" y="5596444"/>
            <a:ext cx="1640270" cy="15527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7421665" y="5579571"/>
            <a:ext cx="1640270" cy="1552738"/>
          </a:xfrm>
          <a:prstGeom prst="ellipse">
            <a:avLst/>
          </a:prstGeom>
          <a:blipFill dpi="0" rotWithShape="1">
            <a:blip r:embed="rId23"/>
            <a:srcRect/>
            <a:stretch>
              <a:fillRect l="4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2198449" y="5612629"/>
            <a:ext cx="1640270" cy="1552738"/>
          </a:xfrm>
          <a:prstGeom prst="ellipse">
            <a:avLst/>
          </a:prstGeom>
          <a:solidFill>
            <a:schemeClr val="bg2">
              <a:lumMod val="7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193409" y="5595756"/>
            <a:ext cx="1640270" cy="1552738"/>
          </a:xfrm>
          <a:prstGeom prst="ellipse">
            <a:avLst/>
          </a:prstGeom>
          <a:blipFill dpi="0" rotWithShape="1">
            <a:blip r:embed="rId24"/>
            <a:srcRect/>
            <a:stretch>
              <a:fillRect l="5000" r="5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47056" y="4423500"/>
            <a:ext cx="792088" cy="936024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64525" y="1207238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52930" y="3432006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63680" y="1399084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프로그램 시연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37" name=""/>
          <p:cNvSpPr txBox="1"/>
          <p:nvPr/>
        </p:nvSpPr>
        <p:spPr>
          <a:xfrm>
            <a:off x="5327576" y="5863580"/>
            <a:ext cx="9721080" cy="621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500" b="1"/>
              <a:t>http://www.acornsixman.ga/Sixman-Spring</a:t>
            </a:r>
            <a:endParaRPr lang="ko-KR" altLang="en-US" sz="3500" b="1"/>
          </a:p>
        </p:txBody>
      </p:sp>
      <p:sp>
        <p:nvSpPr>
          <p:cNvPr id="1038" name=""/>
          <p:cNvSpPr txBox="1"/>
          <p:nvPr/>
        </p:nvSpPr>
        <p:spPr>
          <a:xfrm>
            <a:off x="7343795" y="5143500"/>
            <a:ext cx="5168245" cy="3886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000" b="1"/>
              <a:t>SixMan</a:t>
            </a:r>
            <a:r>
              <a:rPr lang="ko-KR" altLang="en-US" sz="2000" b="1"/>
              <a:t>기타 쇼핑몰 </a:t>
            </a:r>
            <a:r>
              <a:rPr lang="en-US" altLang="ko-KR" sz="2000" b="1"/>
              <a:t>URL(</a:t>
            </a:r>
            <a:r>
              <a:rPr lang="ko-KR" altLang="en-US" sz="2000" b="1"/>
              <a:t>스프링 부트 버젼</a:t>
            </a:r>
            <a:r>
              <a:rPr lang="en-US" altLang="ko-KR" sz="2000" b="1"/>
              <a:t>)</a:t>
            </a:r>
            <a:endParaRPr lang="en-US" altLang="ko-KR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 rot="0"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3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591272" y="318964"/>
            <a:ext cx="6215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6.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프로젝트를 마치며</a:t>
            </a:r>
            <a:r>
              <a:rPr lang="en-US" altLang="ko-KR" sz="3000">
                <a:latin typeface="한컴 말랑말랑 Bold"/>
                <a:ea typeface="한컴 말랑말랑 Bold"/>
              </a:rPr>
              <a:t>...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09" name="사각형: 둥근 모서리 10"/>
          <p:cNvSpPr/>
          <p:nvPr/>
        </p:nvSpPr>
        <p:spPr>
          <a:xfrm>
            <a:off x="2982183" y="2092445"/>
            <a:ext cx="6161817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119991" y="1709187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김봉근</a:t>
            </a:r>
            <a:endParaRPr lang="ko-KR" altLang="en-US" sz="24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17" name="사각형: 둥근 모서리 134"/>
          <p:cNvSpPr/>
          <p:nvPr/>
        </p:nvSpPr>
        <p:spPr>
          <a:xfrm>
            <a:off x="10278970" y="2092281"/>
            <a:ext cx="7145950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9432032" y="118306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416778" y="1709023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이태웅</a:t>
            </a:r>
            <a:endParaRPr lang="ko-KR" altLang="en-US" sz="24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23" name="사각형: 둥근 모서리 145"/>
          <p:cNvSpPr/>
          <p:nvPr/>
        </p:nvSpPr>
        <p:spPr>
          <a:xfrm>
            <a:off x="3026144" y="6489671"/>
            <a:ext cx="6117856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2198859" y="5580450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163952" y="6106413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염준하</a:t>
            </a:r>
            <a:endParaRPr lang="ko-KR" altLang="en-US" sz="24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29" name="사각형: 둥근 모서리 155"/>
          <p:cNvSpPr/>
          <p:nvPr/>
        </p:nvSpPr>
        <p:spPr>
          <a:xfrm>
            <a:off x="10348458" y="6534870"/>
            <a:ext cx="7076462" cy="32573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200">
              <a:solidFill>
                <a:schemeClr val="tx1"/>
              </a:solidFill>
              <a:latin typeface="굴림"/>
              <a:ea typeface="굴림"/>
            </a:endParaRPr>
          </a:p>
          <a:p>
            <a:pPr marL="342900" indent="-342900">
              <a:buFontTx/>
              <a:buChar char="-"/>
              <a:defRPr/>
            </a:pPr>
            <a:endParaRPr lang="ko-KR" altLang="en-US" sz="22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9501520" y="5625649"/>
            <a:ext cx="1640270" cy="1552738"/>
          </a:xfrm>
          <a:prstGeom prst="ellipse">
            <a:avLst/>
          </a:prstGeom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1486266" y="6151612"/>
            <a:ext cx="1752600" cy="766516"/>
          </a:xfrm>
          <a:prstGeom prst="rect">
            <a:avLst/>
          </a:prstGeom>
          <a:solidFill>
            <a:schemeClr val="lt1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  <a:latin typeface="한컴 말랑말랑 Bold"/>
                <a:ea typeface="한컴 말랑말랑 Bold"/>
              </a:rPr>
              <a:t>정성찬</a:t>
            </a:r>
            <a:endParaRPr lang="ko-KR" altLang="en-US" sz="240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662761" y="2163612"/>
            <a:ext cx="838200" cy="32316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rgbClr val="00b0f0"/>
                </a:solidFill>
                <a:latin typeface="굴림"/>
                <a:ea typeface="굴림"/>
              </a:rPr>
              <a:t>(</a:t>
            </a:r>
            <a:r>
              <a:rPr lang="ko-KR" altLang="en-US" sz="1500">
                <a:solidFill>
                  <a:srgbClr val="00b0f0"/>
                </a:solidFill>
                <a:latin typeface="굴림"/>
                <a:ea typeface="굴림"/>
              </a:rPr>
              <a:t>팀장</a:t>
            </a:r>
            <a:r>
              <a:rPr lang="en-US" altLang="ko-KR" sz="1500">
                <a:solidFill>
                  <a:srgbClr val="00b0f0"/>
                </a:solidFill>
                <a:latin typeface="굴림"/>
                <a:ea typeface="굴림"/>
              </a:rPr>
              <a:t>)</a:t>
            </a:r>
            <a:endParaRPr lang="ko-KR" altLang="en-US" sz="1500">
              <a:solidFill>
                <a:srgbClr val="00b0f0"/>
              </a:solidFill>
              <a:latin typeface="굴림"/>
              <a:ea typeface="굴림"/>
            </a:endParaRPr>
          </a:p>
        </p:txBody>
      </p:sp>
      <p:grpSp>
        <p:nvGrpSpPr>
          <p:cNvPr id="133" name="그룹 132"/>
          <p:cNvGrpSpPr/>
          <p:nvPr/>
        </p:nvGrpSpPr>
        <p:grpSpPr>
          <a:xfrm rot="0">
            <a:off x="2130205" y="1166351"/>
            <a:ext cx="1645310" cy="1569611"/>
            <a:chOff x="2130205" y="1166351"/>
            <a:chExt cx="1645310" cy="1569611"/>
          </a:xfrm>
        </p:grpSpPr>
        <p:sp>
          <p:nvSpPr>
            <p:cNvPr id="134" name="타원 133"/>
            <p:cNvSpPr/>
            <p:nvPr/>
          </p:nvSpPr>
          <p:spPr>
            <a:xfrm>
              <a:off x="2135245" y="1183224"/>
              <a:ext cx="1640270" cy="155273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2130205" y="1166351"/>
              <a:ext cx="1640270" cy="1552738"/>
            </a:xfrm>
            <a:prstGeom prst="ellipse">
              <a:avLst/>
            </a:prstGeom>
            <a:blipFill dpi="0" rotWithShape="1">
              <a:blip r:embed="rId34"/>
              <a:srcRect/>
              <a:stretch>
                <a:fillRect l="14000"/>
              </a:stretch>
            </a:blipFill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sp>
        <p:nvSpPr>
          <p:cNvPr id="136" name="타원 135"/>
          <p:cNvSpPr/>
          <p:nvPr/>
        </p:nvSpPr>
        <p:spPr>
          <a:xfrm>
            <a:off x="9432032" y="1183060"/>
            <a:ext cx="1640270" cy="1552738"/>
          </a:xfrm>
          <a:prstGeom prst="ellipse">
            <a:avLst/>
          </a:prstGeom>
          <a:solidFill>
            <a:srgbClr val="ceeab0"/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9447946" y="1214498"/>
            <a:ext cx="1640270" cy="1552738"/>
          </a:xfrm>
          <a:prstGeom prst="ellipse">
            <a:avLst/>
          </a:prstGeom>
          <a:blipFill dpi="0" rotWithShape="1">
            <a:blip r:embed="rId35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9504040" y="5658516"/>
            <a:ext cx="1640270" cy="15527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9499000" y="5641643"/>
            <a:ext cx="1640270" cy="1552738"/>
          </a:xfrm>
          <a:prstGeom prst="ellipse">
            <a:avLst/>
          </a:prstGeom>
          <a:blipFill dpi="0" rotWithShape="1">
            <a:blip r:embed="rId36"/>
            <a:srcRect/>
            <a:stretch>
              <a:fillRect l="8000" r="8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198449" y="5612629"/>
            <a:ext cx="1640270" cy="1552738"/>
          </a:xfrm>
          <a:prstGeom prst="ellipse">
            <a:avLst/>
          </a:prstGeom>
          <a:solidFill>
            <a:schemeClr val="bg2">
              <a:lumMod val="75000"/>
            </a:schemeClr>
          </a:solid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193409" y="5595756"/>
            <a:ext cx="1640270" cy="1552738"/>
          </a:xfrm>
          <a:prstGeom prst="ellipse">
            <a:avLst/>
          </a:prstGeom>
          <a:blipFill dpi="0" rotWithShape="1">
            <a:blip r:embed="rId37"/>
            <a:srcRect/>
            <a:stretch>
              <a:fillRect l="5000" r="5000"/>
            </a:stretch>
          </a:blipFill>
          <a:ln w="635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3671392" y="2911252"/>
            <a:ext cx="277673" cy="36344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09" name=""/>
          <p:cNvSpPr/>
          <p:nvPr/>
        </p:nvSpPr>
        <p:spPr>
          <a:xfrm>
            <a:off x="10512153" y="3088427"/>
            <a:ext cx="6480719" cy="18626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2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 말랑말랑 Bold"/>
                <a:ea typeface="한컴 말랑말랑 Bold"/>
              </a:rPr>
              <a:t>끝까지완주하신분들수고하셨습니다.</a:t>
            </a:r>
            <a:endParaRPr xmlns:mc="http://schemas.openxmlformats.org/markup-compatibility/2006" xmlns:hp="http://schemas.haansoft.com/office/presentation/8.0" sz="2900" b="0" i="0" strike="noStrike" mc:Ignorable="hp" hp:hslEmbossed="0">
              <a:solidFill>
                <a:srgbClr val="000000">
                  <a:alpha val="100000"/>
                </a:srgbClr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900" b="0" i="0" strike="noStrike" mc:Ignorable="hp" hp:hslEmbossed="0">
              <a:solidFill>
                <a:srgbClr val="000000">
                  <a:alpha val="100000"/>
                </a:srgbClr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2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 말랑말랑 Bold"/>
                <a:ea typeface="한컴 말랑말랑 Bold"/>
              </a:rPr>
              <a:t>모두좋은곳에취업하세요~</a:t>
            </a:r>
            <a:endParaRPr xmlns:mc="http://schemas.openxmlformats.org/markup-compatibility/2006" xmlns:hp="http://schemas.haansoft.com/office/presentation/8.0" sz="2900" b="0" i="0" strike="noStrike" mc:Ignorable="hp" hp:hslEmbossed="0">
              <a:solidFill>
                <a:srgbClr val="000000">
                  <a:alpha val="100000"/>
                </a:srgbClr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900" b="0" i="0" strike="noStrike" mc:Ignorable="hp" hp:hslEmbossed="0">
              <a:solidFill>
                <a:srgbClr val="000000">
                  <a:alpha val="100000"/>
                </a:srgbClr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10" name=""/>
          <p:cNvSpPr/>
          <p:nvPr/>
        </p:nvSpPr>
        <p:spPr>
          <a:xfrm>
            <a:off x="3095329" y="2680752"/>
            <a:ext cx="6480719" cy="31847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시간이 정말 빠르게 지나간거같습니다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..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모두 고생하셨고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좋은곳 취업해서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멋진 개발자 되셨으면 좋겠습니다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~~^^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11" name=""/>
          <p:cNvSpPr/>
          <p:nvPr/>
        </p:nvSpPr>
        <p:spPr>
          <a:xfrm>
            <a:off x="3167337" y="7375748"/>
            <a:ext cx="6480719" cy="18615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기획단계의 중요성을 느꼈고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배운것들을 써보는 좋은 경험이였습니다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팀원들과 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우애를 기를 수 있어서 좋았습니다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12" name=""/>
          <p:cNvSpPr/>
          <p:nvPr/>
        </p:nvSpPr>
        <p:spPr>
          <a:xfrm>
            <a:off x="10512152" y="7096431"/>
            <a:ext cx="6480720" cy="22955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많이 어려웠고</a:t>
            </a: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배울 것이 많다는 것을 알게 되어서</a:t>
            </a: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열심히 공부해야겠다는 것을 느꼈습니다</a:t>
            </a:r>
            <a:endParaRPr xmlns:mc="http://schemas.openxmlformats.org/markup-compatibility/2006" xmlns:hp="http://schemas.haansoft.com/office/presentation/8.0" kumimoji="0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감사합니당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477736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477736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477736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477736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477736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72060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3.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구성 </a:t>
            </a:r>
            <a:r>
              <a:rPr lang="en-US" altLang="ko-KR" sz="3000">
                <a:latin typeface="한컴 말랑말랑 Bold"/>
                <a:ea typeface="한컴 말랑말랑 Bold"/>
              </a:rPr>
              <a:t>– (1) </a:t>
            </a:r>
            <a:r>
              <a:rPr lang="ko-KR" altLang="en-US" sz="3000">
                <a:latin typeface="한컴 말랑말랑 Bold"/>
                <a:ea typeface="한컴 말랑말랑 Bold"/>
              </a:rPr>
              <a:t>개발환경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graphicFrame>
        <p:nvGraphicFramePr>
          <p:cNvPr id="36" name="표 37"/>
          <p:cNvGraphicFramePr>
            <a:graphicFrameLocks noGrp="1"/>
          </p:cNvGraphicFramePr>
          <p:nvPr/>
        </p:nvGraphicFramePr>
        <p:xfrm>
          <a:off x="3276600" y="1249272"/>
          <a:ext cx="13563600" cy="87338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52800"/>
                <a:gridCol w="10210800"/>
              </a:tblGrid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</a:t>
                      </a:r>
                      <a:r>
                        <a:rPr lang="en-US" altLang="ko-KR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OS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개발도구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</a:t>
                      </a:r>
                      <a:r>
                        <a:rPr lang="en-US" altLang="ko-KR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서버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기술스택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  <a:p>
                      <a:pPr latinLnBrk="1">
                        <a:defRPr/>
                      </a:pPr>
                      <a:endParaRPr lang="en-US" altLang="ko-KR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  <a:tr h="1235094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 협업</a:t>
                      </a:r>
                      <a:endParaRPr lang="ko-KR" altLang="en-US" sz="320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>
                    <a:lnL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>
                        <a:latin typeface="굴림"/>
                        <a:ea typeface="굴림"/>
                      </a:endParaRPr>
                    </a:p>
                  </a:txBody>
                  <a:tcPr marL="91440" marR="91440">
                    <a:lnL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76200" cap="flat" cmpd="sng" algn="ctr">
                      <a:solidFill>
                        <a:srgbClr val="71adbd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e3e9"/>
                    </a:solidFill>
                  </a:tcPr>
                </a:tc>
              </a:tr>
            </a:tbl>
          </a:graphicData>
        </a:graphic>
      </p:graphicFrame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7086600" y="5055426"/>
            <a:ext cx="955118" cy="105143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0873329" y="8801098"/>
            <a:ext cx="1219202" cy="12192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8601354" y="8874607"/>
            <a:ext cx="883019" cy="8830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9743135" y="8749015"/>
            <a:ext cx="1186175" cy="118617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6943992" y="8874607"/>
            <a:ext cx="1583493" cy="1072184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4259063" y="6378593"/>
            <a:ext cx="1153510" cy="115351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7086600" y="2581571"/>
            <a:ext cx="4588153" cy="827522"/>
            <a:chOff x="7086600" y="1911434"/>
            <a:chExt cx="4588153" cy="82752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9677400" y="1911434"/>
              <a:ext cx="1997353" cy="827522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38"/>
            <a:stretch>
              <a:fillRect/>
            </a:stretch>
          </p:blipFill>
          <p:spPr>
            <a:xfrm>
              <a:off x="7086600" y="2180092"/>
              <a:ext cx="2209798" cy="522070"/>
            </a:xfrm>
            <a:prstGeom prst="rect">
              <a:avLst/>
            </a:prstGeom>
          </p:spPr>
        </p:pic>
      </p:grpSp>
      <p:pic>
        <p:nvPicPr>
          <p:cNvPr id="963" name="그림 962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6953149" y="3900753"/>
            <a:ext cx="2034946" cy="10174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6681802" y="1104900"/>
            <a:ext cx="1583493" cy="158349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 rot="0">
            <a:off x="6953149" y="6186457"/>
            <a:ext cx="7385002" cy="1417810"/>
            <a:chOff x="6953149" y="6686999"/>
            <a:chExt cx="7385002" cy="141781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1"/>
            <a:stretch>
              <a:fillRect/>
            </a:stretch>
          </p:blipFill>
          <p:spPr>
            <a:xfrm>
              <a:off x="11061485" y="6686999"/>
              <a:ext cx="1417810" cy="141781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2"/>
            <a:stretch>
              <a:fillRect/>
            </a:stretch>
          </p:blipFill>
          <p:spPr>
            <a:xfrm>
              <a:off x="6953149" y="6686999"/>
              <a:ext cx="2724251" cy="1212248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43"/>
            <a:stretch>
              <a:fillRect/>
            </a:stretch>
          </p:blipFill>
          <p:spPr>
            <a:xfrm>
              <a:off x="12369747" y="6893724"/>
              <a:ext cx="1968404" cy="94483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4"/>
            <a:stretch>
              <a:fillRect/>
            </a:stretch>
          </p:blipFill>
          <p:spPr>
            <a:xfrm>
              <a:off x="9596855" y="6814885"/>
              <a:ext cx="1698470" cy="105143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8104750" y="5143500"/>
            <a:ext cx="1039250" cy="931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1730540" y="2595849"/>
            <a:ext cx="2061660" cy="1030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72179" y="7719825"/>
            <a:ext cx="202331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굴림"/>
                <a:ea typeface="굴림"/>
              </a:rPr>
              <a:t>Express.js</a:t>
            </a:r>
            <a:endParaRPr lang="ko-KR" altLang="en-US" sz="3000">
              <a:latin typeface="굴림"/>
              <a:ea typeface="굴림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6595418" y="7520000"/>
            <a:ext cx="2260550" cy="9358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8855968" y="7447756"/>
            <a:ext cx="2028953" cy="1065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9"/>
          <a:srcRect b="26130"/>
          <a:stretch>
            <a:fillRect/>
          </a:stretch>
        </p:blipFill>
        <p:spPr>
          <a:xfrm>
            <a:off x="13788800" y="2462622"/>
            <a:ext cx="1645774" cy="9986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912906" y="3403312"/>
            <a:ext cx="161935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>
                <a:latin typeface="굴림"/>
                <a:ea typeface="굴림"/>
              </a:rPr>
              <a:t>Spring Tool Suite4</a:t>
            </a:r>
            <a:endParaRPr lang="ko-KR" altLang="en-US" sz="1300">
              <a:latin typeface="굴림"/>
              <a:ea typeface="굴림"/>
            </a:endParaRPr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15480704" y="6439644"/>
            <a:ext cx="936104" cy="936104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9144000" y="5143500"/>
            <a:ext cx="936104" cy="81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2154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3.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구성 </a:t>
            </a:r>
            <a:r>
              <a:rPr lang="en-US" altLang="ko-KR" sz="3000">
                <a:latin typeface="한컴 말랑말랑 Bold"/>
                <a:ea typeface="한컴 말랑말랑 Bold"/>
              </a:rPr>
              <a:t>– (2) DB </a:t>
            </a:r>
            <a:r>
              <a:rPr lang="ko-KR" altLang="en-US" sz="3000">
                <a:latin typeface="한컴 말랑말랑 Bold"/>
                <a:ea typeface="한컴 말랑말랑 Bold"/>
              </a:rPr>
              <a:t>설계도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3429000" y="1423747"/>
            <a:ext cx="13353369" cy="8520353"/>
          </a:xfrm>
          <a:prstGeom prst="roundRect">
            <a:avLst>
              <a:gd name="adj" fmla="val 16667"/>
            </a:avLst>
          </a:prstGeom>
          <a:solidFill>
            <a:srgbClr val="2F2F2F"/>
          </a:solidFill>
          <a:ln w="254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pic>
        <p:nvPicPr>
          <p:cNvPr id="1026" name="Picture 2" descr="C:\Users\acorn\Desktop\taengoov\team4project\DB_TABLE\SIXMAN_TABLE_221013.png"/>
          <p:cNvPicPr>
            <a:picLocks noChangeAspect="1" noChangeArrowheads="1"/>
          </p:cNvPicPr>
          <p:nvPr/>
        </p:nvPicPr>
        <p:blipFill rotWithShape="1">
          <a:blip r:embed="rId19"/>
          <a:srcRect b="37670"/>
          <a:stretch>
            <a:fillRect/>
          </a:stretch>
        </p:blipFill>
        <p:spPr>
          <a:xfrm>
            <a:off x="6143604" y="1571600"/>
            <a:ext cx="7572428" cy="824510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메인 화면 구성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14712" y="1285848"/>
            <a:ext cx="13216030" cy="857256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2154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메인화면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0" name="사각형: 둥근 모서리 119"/>
          <p:cNvSpPr/>
          <p:nvPr/>
        </p:nvSpPr>
        <p:spPr>
          <a:xfrm>
            <a:off x="3676340" y="1214265"/>
            <a:ext cx="13303134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15" name="사각형: 둥근 모서리 120"/>
          <p:cNvSpPr/>
          <p:nvPr/>
        </p:nvSpPr>
        <p:spPr>
          <a:xfrm>
            <a:off x="8358182" y="3110960"/>
            <a:ext cx="3940668" cy="353902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8" name="사각형: 둥근 모서리 115"/>
          <p:cNvSpPr/>
          <p:nvPr/>
        </p:nvSpPr>
        <p:spPr>
          <a:xfrm>
            <a:off x="12286445" y="2219385"/>
            <a:ext cx="5721338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2.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카테고리 버튼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클릭시 해당 카테고리의 상품 목록으로 이동</a:t>
            </a:r>
            <a:endParaRPr lang="en-US" altLang="ko-KR" b="1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19" name="사각형: 둥근 모서리 113"/>
          <p:cNvSpPr/>
          <p:nvPr/>
        </p:nvSpPr>
        <p:spPr>
          <a:xfrm>
            <a:off x="6929422" y="3489967"/>
            <a:ext cx="3759361" cy="367650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2" name="사각형: 둥근 모서리 116"/>
          <p:cNvSpPr/>
          <p:nvPr/>
        </p:nvSpPr>
        <p:spPr>
          <a:xfrm>
            <a:off x="3867163" y="2191172"/>
            <a:ext cx="3764669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rgbClr val="FF8181"/>
                </a:solidFill>
                <a:latin typeface="굴림"/>
                <a:ea typeface="굴림"/>
              </a:rPr>
              <a:t>1. </a:t>
            </a:r>
            <a:r>
              <a:rPr lang="ko-KR" altLang="en-US" sz="2000" b="1">
                <a:solidFill>
                  <a:srgbClr val="FF8181"/>
                </a:solidFill>
                <a:latin typeface="굴림"/>
                <a:ea typeface="굴림"/>
              </a:rPr>
              <a:t>검색 기능</a:t>
            </a:r>
          </a:p>
          <a:p>
            <a:pPr lvl="0">
              <a:defRPr/>
            </a:pPr>
            <a:r>
              <a:rPr lang="ko-KR" altLang="en-US" sz="2000" b="1">
                <a:solidFill>
                  <a:srgbClr val="FF8181"/>
                </a:solidFill>
                <a:latin typeface="굴림"/>
                <a:ea typeface="굴림"/>
              </a:rPr>
              <a:t>카테고리별로 상품 검색 가능</a:t>
            </a: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23" name="사각형: 둥근 모서리 106"/>
          <p:cNvSpPr/>
          <p:nvPr/>
        </p:nvSpPr>
        <p:spPr>
          <a:xfrm>
            <a:off x="4786282" y="3857616"/>
            <a:ext cx="11001452" cy="3543867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4" name="사각형: 둥근 모서리 108"/>
          <p:cNvSpPr/>
          <p:nvPr/>
        </p:nvSpPr>
        <p:spPr>
          <a:xfrm>
            <a:off x="13508680" y="7663780"/>
            <a:ext cx="3340176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3. 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배너 이미지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아래 버튼 클릭 또는 일정시간 </a:t>
            </a:r>
          </a:p>
          <a:p>
            <a:pPr lvl="0">
              <a:defRPr/>
            </a:pP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경과시 차례대로 배너 이미지 변경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256" y="1286458"/>
            <a:ext cx="15265696" cy="8537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/>
          <p:cNvGrpSpPr/>
          <p:nvPr/>
        </p:nvGrpSpPr>
        <p:grpSpPr>
          <a:xfrm>
            <a:off x="249440" y="4265746"/>
            <a:ext cx="1549744" cy="1266792"/>
            <a:chOff x="265987" y="1633784"/>
            <a:chExt cx="2258470" cy="1266792"/>
          </a:xfrm>
        </p:grpSpPr>
        <p:grpSp>
          <p:nvGrpSpPr>
            <p:cNvPr id="75" name="그룹 74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79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81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76" name="그룹 75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78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0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2700000" y="540000"/>
            <a:ext cx="6215400" cy="54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한컴 말랑말랑 Bold"/>
                <a:ea typeface="한컴 말랑말랑 Bold"/>
              </a:rPr>
              <a:t>4. </a:t>
            </a:r>
            <a:r>
              <a:rPr lang="ko-KR" altLang="en-US" sz="3000">
                <a:latin typeface="한컴 말랑말랑 Bold"/>
                <a:ea typeface="한컴 말랑말랑 Bold"/>
              </a:rPr>
              <a:t>프로젝트 현황</a:t>
            </a:r>
            <a:r>
              <a:rPr lang="en-US" altLang="ko-KR" sz="3000">
                <a:latin typeface="한컴 말랑말랑 Bold"/>
                <a:ea typeface="한컴 말랑말랑 Bold"/>
              </a:rPr>
              <a:t> – </a:t>
            </a:r>
            <a:r>
              <a:rPr lang="ko-KR" altLang="en-US" sz="3000">
                <a:latin typeface="한컴 말랑말랑 Bold"/>
                <a:ea typeface="한컴 말랑말랑 Bold"/>
              </a:rPr>
              <a:t>메인화면</a:t>
            </a:r>
            <a:endParaRPr lang="en-US" altLang="ko-KR" sz="3000">
              <a:latin typeface="한컴 말랑말랑 Bold"/>
              <a:ea typeface="한컴 말랑말랑 Bold"/>
            </a:endParaRPr>
          </a:p>
        </p:txBody>
      </p:sp>
      <p:sp>
        <p:nvSpPr>
          <p:cNvPr id="120" name="사각형: 둥근 모서리 119"/>
          <p:cNvSpPr/>
          <p:nvPr/>
        </p:nvSpPr>
        <p:spPr>
          <a:xfrm>
            <a:off x="2447256" y="1214265"/>
            <a:ext cx="15337704" cy="8640000"/>
          </a:xfrm>
          <a:prstGeom prst="roundRect">
            <a:avLst>
              <a:gd name="adj" fmla="val 2822"/>
            </a:avLst>
          </a:prstGeom>
          <a:noFill/>
          <a:ln w="127000">
            <a:solidFill>
              <a:srgbClr val="71A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굴림"/>
              <a:ea typeface="굴림"/>
            </a:endParaRPr>
          </a:p>
        </p:txBody>
      </p:sp>
      <p:sp>
        <p:nvSpPr>
          <p:cNvPr id="115" name="사각형: 둥근 모서리 120"/>
          <p:cNvSpPr/>
          <p:nvPr/>
        </p:nvSpPr>
        <p:spPr>
          <a:xfrm>
            <a:off x="2519264" y="1471092"/>
            <a:ext cx="15193688" cy="936103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2" name="사각형: 둥근 모서리 116"/>
          <p:cNvSpPr/>
          <p:nvPr/>
        </p:nvSpPr>
        <p:spPr>
          <a:xfrm>
            <a:off x="3075075" y="2638893"/>
            <a:ext cx="3764669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rgbClr val="FF8181"/>
                </a:solidFill>
                <a:latin typeface="굴림"/>
                <a:ea typeface="굴림"/>
              </a:rPr>
              <a:t>1.</a:t>
            </a:r>
            <a:r>
              <a:rPr lang="ko-KR" altLang="en-US" sz="2000" b="1">
                <a:solidFill>
                  <a:srgbClr val="FF8181"/>
                </a:solidFill>
                <a:latin typeface="굴림"/>
                <a:ea typeface="굴림"/>
              </a:rPr>
              <a:t> 일정부분 스크롤 내리면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rgbClr val="FF8181"/>
                </a:solidFill>
                <a:latin typeface="굴림"/>
                <a:ea typeface="굴림"/>
              </a:rPr>
              <a:t>상단바 고정</a:t>
            </a: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  <a:p>
            <a:pPr lvl="0">
              <a:defRPr/>
            </a:pPr>
            <a:endParaRPr lang="en-US" altLang="ko-KR" sz="2000">
              <a:solidFill>
                <a:srgbClr val="FF8181"/>
              </a:solidFill>
              <a:latin typeface="굴림"/>
              <a:ea typeface="굴림"/>
            </a:endParaRPr>
          </a:p>
        </p:txBody>
      </p:sp>
      <p:sp>
        <p:nvSpPr>
          <p:cNvPr id="123" name="사각형: 둥근 모서리 106"/>
          <p:cNvSpPr/>
          <p:nvPr/>
        </p:nvSpPr>
        <p:spPr>
          <a:xfrm>
            <a:off x="5183560" y="2839244"/>
            <a:ext cx="9361040" cy="3543867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818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>
              <a:solidFill>
                <a:schemeClr val="tx1"/>
              </a:solidFill>
              <a:latin typeface="굴림"/>
              <a:ea typeface="굴림"/>
            </a:endParaRPr>
          </a:p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4" name="사각형: 둥근 모서리 108"/>
          <p:cNvSpPr/>
          <p:nvPr/>
        </p:nvSpPr>
        <p:spPr>
          <a:xfrm>
            <a:off x="14544600" y="3791021"/>
            <a:ext cx="3340176" cy="1352479"/>
          </a:xfrm>
          <a:prstGeom prst="roundRect">
            <a:avLst>
              <a:gd name="adj" fmla="val 16667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rgbClr val="FF8181"/>
                </a:solidFill>
                <a:latin typeface="굴림"/>
                <a:ea typeface="굴림"/>
              </a:rPr>
              <a:t>2.</a:t>
            </a:r>
            <a:r>
              <a:rPr lang="ko-KR" altLang="en-US" b="1">
                <a:solidFill>
                  <a:srgbClr val="FF8181"/>
                </a:solidFill>
                <a:latin typeface="굴림"/>
                <a:ea typeface="굴림"/>
              </a:rPr>
              <a:t> 메인화면 꾸미기 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>
              <a:solidFill>
                <a:srgbClr val="FF818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627011" y="4536086"/>
            <a:ext cx="720000" cy="720000"/>
            <a:chOff x="4050673" y="4229298"/>
            <a:chExt cx="720000" cy="720000"/>
          </a:xfrm>
        </p:grpSpPr>
        <p:sp>
          <p:nvSpPr>
            <p:cNvPr id="2" name="타원 1"/>
            <p:cNvSpPr/>
            <p:nvPr/>
          </p:nvSpPr>
          <p:spPr>
            <a:xfrm>
              <a:off x="4050673" y="422929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65888" y="4324134"/>
              <a:ext cx="489570" cy="48957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rot="0">
            <a:off x="249440" y="1633784"/>
            <a:ext cx="1549744" cy="1266792"/>
            <a:chOff x="214665" y="1518039"/>
            <a:chExt cx="2258470" cy="157173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 rot="0">
            <a:off x="249440" y="5581727"/>
            <a:ext cx="1549744" cy="1266792"/>
            <a:chOff x="214665" y="1518039"/>
            <a:chExt cx="2258470" cy="1571737"/>
          </a:xfrm>
        </p:grpSpPr>
        <p:grpSp>
          <p:nvGrpSpPr>
            <p:cNvPr id="87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8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88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 rot="0">
            <a:off x="249440" y="6897708"/>
            <a:ext cx="1549744" cy="1266792"/>
            <a:chOff x="265987" y="1633784"/>
            <a:chExt cx="2258470" cy="1266792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95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97" name="Object 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1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94" name="Object 12"/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 rot="0">
            <a:off x="249440" y="8213689"/>
            <a:ext cx="1549744" cy="1266792"/>
            <a:chOff x="265987" y="1633784"/>
            <a:chExt cx="2258470" cy="1266792"/>
          </a:xfrm>
        </p:grpSpPr>
        <p:grpSp>
          <p:nvGrpSpPr>
            <p:cNvPr id="99" name="그룹 98"/>
            <p:cNvGrpSpPr/>
            <p:nvPr/>
          </p:nvGrpSpPr>
          <p:grpSpPr>
            <a:xfrm rot="0">
              <a:off x="265987" y="1633784"/>
              <a:ext cx="2258470" cy="1266792"/>
              <a:chOff x="214665" y="1518039"/>
              <a:chExt cx="2258470" cy="1571737"/>
            </a:xfrm>
          </p:grpSpPr>
          <p:grpSp>
            <p:nvGrpSpPr>
              <p:cNvPr id="103" name="그룹 1003"/>
              <p:cNvGrpSpPr/>
              <p:nvPr/>
            </p:nvGrpSpPr>
            <p:grpSpPr>
              <a:xfrm rot="0">
                <a:off x="214665" y="1518039"/>
                <a:ext cx="2258470" cy="1498282"/>
                <a:chOff x="157115" y="1687865"/>
                <a:chExt cx="2258470" cy="1498282"/>
              </a:xfrm>
            </p:grpSpPr>
            <p:pic>
              <p:nvPicPr>
                <p:cNvPr id="105" name="Object 8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7115" y="1687865"/>
                  <a:ext cx="2258470" cy="1498282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39498" y="1662000"/>
                <a:ext cx="1427546" cy="1427776"/>
              </a:xfrm>
              <a:prstGeom prst="rect">
                <a:avLst/>
              </a:prstGeom>
            </p:spPr>
          </p:pic>
        </p:grpSp>
        <p:grpSp>
          <p:nvGrpSpPr>
            <p:cNvPr id="100" name="그룹 99"/>
            <p:cNvGrpSpPr/>
            <p:nvPr/>
          </p:nvGrpSpPr>
          <p:grpSpPr>
            <a:xfrm rot="0">
              <a:off x="684561" y="1910236"/>
              <a:ext cx="713773" cy="713888"/>
              <a:chOff x="2598479" y="877368"/>
              <a:chExt cx="713773" cy="71388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701424" y="984371"/>
                <a:ext cx="507884" cy="499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굴림"/>
                  <a:ea typeface="굴림"/>
                </a:endParaRPr>
              </a:p>
            </p:txBody>
          </p:sp>
          <p:pic>
            <p:nvPicPr>
              <p:cNvPr id="102" name="Object 12"/>
              <p:cNvPicPr>
                <a:picLocks noChangeAspect="1"/>
              </p:cNvPicPr>
              <p:nvPr/>
            </p:nvPicPr>
            <p:blipFill rotWithShape="1"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8479" y="877368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 rot="0">
            <a:off x="249440" y="2949765"/>
            <a:ext cx="1549744" cy="1266792"/>
            <a:chOff x="214665" y="1518039"/>
            <a:chExt cx="2258470" cy="1571737"/>
          </a:xfrm>
        </p:grpSpPr>
        <p:grpSp>
          <p:nvGrpSpPr>
            <p:cNvPr id="71" name="그룹 1003"/>
            <p:cNvGrpSpPr/>
            <p:nvPr/>
          </p:nvGrpSpPr>
          <p:grpSpPr>
            <a:xfrm rot="0">
              <a:off x="214665" y="1518039"/>
              <a:ext cx="2258470" cy="1498282"/>
              <a:chOff x="157115" y="1687865"/>
              <a:chExt cx="2258470" cy="1498282"/>
            </a:xfrm>
          </p:grpSpPr>
          <p:pic>
            <p:nvPicPr>
              <p:cNvPr id="73" name="Object 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57115" y="1687865"/>
                <a:ext cx="2258470" cy="1498282"/>
              </a:xfrm>
              <a:prstGeom prst="rect">
                <a:avLst/>
              </a:prstGeom>
            </p:spPr>
          </p:pic>
        </p:grpSp>
        <p:pic>
          <p:nvPicPr>
            <p:cNvPr id="72" name="Object 1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39498" y="1662000"/>
              <a:ext cx="1427546" cy="142777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0" y="0"/>
            <a:ext cx="1974026" cy="10285714"/>
            <a:chOff x="0" y="0"/>
            <a:chExt cx="1974026" cy="10285714"/>
          </a:xfrm>
          <a:solidFill>
            <a:srgbClr val="66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5186" y="602805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630126" y="1910236"/>
            <a:ext cx="713773" cy="713888"/>
            <a:chOff x="2598479" y="877368"/>
            <a:chExt cx="713773" cy="713888"/>
          </a:xfrm>
        </p:grpSpPr>
        <p:sp>
          <p:nvSpPr>
            <p:cNvPr id="18" name="타원 17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80" name="그룹 979"/>
          <p:cNvGrpSpPr/>
          <p:nvPr/>
        </p:nvGrpSpPr>
        <p:grpSpPr>
          <a:xfrm rot="0">
            <a:off x="627011" y="1877578"/>
            <a:ext cx="720000" cy="720000"/>
            <a:chOff x="4711966" y="2079839"/>
            <a:chExt cx="720000" cy="720000"/>
          </a:xfrm>
        </p:grpSpPr>
        <p:sp>
          <p:nvSpPr>
            <p:cNvPr id="44" name="타원 43"/>
            <p:cNvSpPr/>
            <p:nvPr/>
          </p:nvSpPr>
          <p:spPr>
            <a:xfrm>
              <a:off x="4711966" y="207983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  <a:effectLst>
              <a:outerShdw blurRad="50800" dist="50800" dir="5400000" sx="2000" sy="2000" algn="ctr" rotWithShape="0">
                <a:srgbClr val="000000">
                  <a:alpha val="4314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62" name="Object 12"/>
            <p:cNvPicPr/>
            <p:nvPr/>
          </p:nvPicPr>
          <p:blipFill rotWithShape="1">
            <a:blip r:embed="rId19">
              <a:biLevel thresh="25000"/>
            </a:blip>
            <a:stretch>
              <a:fillRect/>
            </a:stretch>
          </p:blipFill>
          <p:spPr>
            <a:xfrm>
              <a:off x="4720966" y="2093254"/>
              <a:ext cx="702000" cy="702000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 rot="0">
            <a:off x="668014" y="5858179"/>
            <a:ext cx="713773" cy="713888"/>
            <a:chOff x="2598479" y="877368"/>
            <a:chExt cx="713773" cy="713888"/>
          </a:xfrm>
        </p:grpSpPr>
        <p:sp>
          <p:nvSpPr>
            <p:cNvPr id="85" name="타원 84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86" name="Object 12"/>
            <p:cNvPicPr>
              <a:picLocks noChangeAspect="1"/>
            </p:cNvPicPr>
            <p:nvPr/>
          </p:nvPicPr>
          <p:blipFill rotWithShape="1"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 rot="0">
            <a:off x="627012" y="7168048"/>
            <a:ext cx="720000" cy="720000"/>
            <a:chOff x="5400097" y="7692299"/>
            <a:chExt cx="720000" cy="720000"/>
          </a:xfrm>
        </p:grpSpPr>
        <p:sp>
          <p:nvSpPr>
            <p:cNvPr id="112" name="타원 111"/>
            <p:cNvSpPr/>
            <p:nvPr/>
          </p:nvSpPr>
          <p:spPr>
            <a:xfrm>
              <a:off x="5400097" y="7692299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8" name="그림 47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526548" y="7780499"/>
              <a:ext cx="500400" cy="5436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rot="0">
            <a:off x="627012" y="4542198"/>
            <a:ext cx="720000" cy="720000"/>
            <a:chOff x="4048516" y="4949298"/>
            <a:chExt cx="720000" cy="720000"/>
          </a:xfrm>
        </p:grpSpPr>
        <p:sp>
          <p:nvSpPr>
            <p:cNvPr id="110" name="타원 109"/>
            <p:cNvSpPr/>
            <p:nvPr/>
          </p:nvSpPr>
          <p:spPr>
            <a:xfrm>
              <a:off x="4048516" y="494929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165888" y="5044134"/>
              <a:ext cx="489600" cy="489600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 rot="0">
            <a:off x="627012" y="8490141"/>
            <a:ext cx="720000" cy="720000"/>
            <a:chOff x="4498475" y="9049718"/>
            <a:chExt cx="720000" cy="720000"/>
          </a:xfrm>
        </p:grpSpPr>
        <p:sp>
          <p:nvSpPr>
            <p:cNvPr id="111" name="타원 110"/>
            <p:cNvSpPr/>
            <p:nvPr/>
          </p:nvSpPr>
          <p:spPr>
            <a:xfrm>
              <a:off x="4498475" y="9049718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60" name="그림 959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625163" y="9170187"/>
              <a:ext cx="586800" cy="4788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 rot="0">
            <a:off x="668014" y="3226217"/>
            <a:ext cx="713773" cy="713888"/>
            <a:chOff x="2598479" y="877368"/>
            <a:chExt cx="713773" cy="713888"/>
          </a:xfrm>
        </p:grpSpPr>
        <p:sp>
          <p:nvSpPr>
            <p:cNvPr id="69" name="타원 68"/>
            <p:cNvSpPr/>
            <p:nvPr/>
          </p:nvSpPr>
          <p:spPr>
            <a:xfrm>
              <a:off x="2701424" y="984371"/>
              <a:ext cx="507884" cy="499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70" name="Object 12"/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98479" y="877368"/>
              <a:ext cx="713773" cy="713888"/>
            </a:xfrm>
            <a:prstGeom prst="rect">
              <a:avLst/>
            </a:prstGeom>
          </p:spPr>
        </p:pic>
      </p:grpSp>
      <p:grpSp>
        <p:nvGrpSpPr>
          <p:cNvPr id="971" name="그룹 970"/>
          <p:cNvGrpSpPr/>
          <p:nvPr/>
        </p:nvGrpSpPr>
        <p:grpSpPr>
          <a:xfrm rot="0">
            <a:off x="607494" y="3200872"/>
            <a:ext cx="759037" cy="764577"/>
            <a:chOff x="5363027" y="3041523"/>
            <a:chExt cx="759037" cy="764577"/>
          </a:xfrm>
        </p:grpSpPr>
        <p:sp>
          <p:nvSpPr>
            <p:cNvPr id="113" name="타원 112"/>
            <p:cNvSpPr/>
            <p:nvPr/>
          </p:nvSpPr>
          <p:spPr>
            <a:xfrm>
              <a:off x="5374499" y="3086100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0" name="그림 96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5363027" y="3041523"/>
              <a:ext cx="759037" cy="759037"/>
            </a:xfrm>
            <a:prstGeom prst="rect">
              <a:avLst/>
            </a:prstGeom>
          </p:spPr>
        </p:pic>
      </p:grpSp>
      <p:grpSp>
        <p:nvGrpSpPr>
          <p:cNvPr id="977" name="그룹 976"/>
          <p:cNvGrpSpPr/>
          <p:nvPr/>
        </p:nvGrpSpPr>
        <p:grpSpPr>
          <a:xfrm rot="0">
            <a:off x="497868" y="5737552"/>
            <a:ext cx="978289" cy="975600"/>
            <a:chOff x="10591800" y="3893976"/>
            <a:chExt cx="978289" cy="975600"/>
          </a:xfrm>
        </p:grpSpPr>
        <p:sp>
          <p:nvSpPr>
            <p:cNvPr id="108" name="타원 107"/>
            <p:cNvSpPr/>
            <p:nvPr/>
          </p:nvSpPr>
          <p:spPr>
            <a:xfrm>
              <a:off x="10735298" y="4023925"/>
              <a:ext cx="720000" cy="720000"/>
            </a:xfrm>
            <a:prstGeom prst="ellipse">
              <a:avLst/>
            </a:prstGeom>
            <a:solidFill>
              <a:srgbClr val="71adbd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974" name="그림 973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0591800" y="3893976"/>
              <a:ext cx="978289" cy="975600"/>
            </a:xfrm>
            <a:prstGeom prst="rect">
              <a:avLst/>
            </a:prstGeom>
          </p:spPr>
        </p:pic>
        <p:sp>
          <p:nvSpPr>
            <p:cNvPr id="138" name="타원 137"/>
            <p:cNvSpPr/>
            <p:nvPr/>
          </p:nvSpPr>
          <p:spPr>
            <a:xfrm>
              <a:off x="10746599" y="4041925"/>
              <a:ext cx="684000" cy="684000"/>
            </a:xfrm>
            <a:prstGeom prst="ellipse">
              <a:avLst/>
            </a:prstGeom>
            <a:noFill/>
            <a:ln w="63500"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625211" y="3226239"/>
            <a:ext cx="723600" cy="727200"/>
            <a:chOff x="5486400" y="3012371"/>
            <a:chExt cx="720000" cy="723949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486400" y="3012371"/>
              <a:ext cx="720000" cy="720000"/>
              <a:chOff x="655932" y="3802221"/>
              <a:chExt cx="662163" cy="6621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2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55932" y="3802221"/>
                <a:ext cx="662163" cy="6621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타원 22"/>
            <p:cNvSpPr/>
            <p:nvPr/>
          </p:nvSpPr>
          <p:spPr>
            <a:xfrm>
              <a:off x="5486400" y="3016320"/>
              <a:ext cx="720000" cy="720000"/>
            </a:xfrm>
            <a:prstGeom prst="ellipse">
              <a:avLst/>
            </a:prstGeom>
            <a:noFill/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12" y="5721852"/>
            <a:ext cx="1006999" cy="100699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 rot="0">
            <a:off x="627011" y="7174686"/>
            <a:ext cx="720000" cy="720000"/>
            <a:chOff x="5400097" y="6972300"/>
            <a:chExt cx="720000" cy="720000"/>
          </a:xfrm>
        </p:grpSpPr>
        <p:sp>
          <p:nvSpPr>
            <p:cNvPr id="35" name="타원 34"/>
            <p:cNvSpPr/>
            <p:nvPr/>
          </p:nvSpPr>
          <p:spPr>
            <a:xfrm>
              <a:off x="5400097" y="69723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5528005" y="7060615"/>
              <a:ext cx="498943" cy="543369"/>
            </a:xfrm>
            <a:prstGeom prst="rect">
              <a:avLst/>
            </a:prstGeom>
          </p:spPr>
        </p:pic>
      </p:grpSp>
      <p:grpSp>
        <p:nvGrpSpPr>
          <p:cNvPr id="962" name="그룹 961"/>
          <p:cNvGrpSpPr/>
          <p:nvPr/>
        </p:nvGrpSpPr>
        <p:grpSpPr>
          <a:xfrm rot="0">
            <a:off x="627011" y="8490066"/>
            <a:ext cx="720000" cy="720000"/>
            <a:chOff x="4504700" y="8329719"/>
            <a:chExt cx="720000" cy="720000"/>
          </a:xfrm>
        </p:grpSpPr>
        <p:sp>
          <p:nvSpPr>
            <p:cNvPr id="50" name="타원 49"/>
            <p:cNvSpPr/>
            <p:nvPr/>
          </p:nvSpPr>
          <p:spPr>
            <a:xfrm>
              <a:off x="4504700" y="832971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1a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굴림"/>
                <a:ea typeface="굴림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4631065" y="8450187"/>
              <a:ext cx="587410" cy="479063"/>
            </a:xfrm>
            <a:prstGeom prst="rect">
              <a:avLst/>
            </a:prstGeom>
          </p:spPr>
        </p:pic>
      </p:grpSp>
      <p:sp>
        <p:nvSpPr>
          <p:cNvPr id="1034" name="직사각형 106"/>
          <p:cNvSpPr/>
          <p:nvPr/>
        </p:nvSpPr>
        <p:spPr>
          <a:xfrm>
            <a:off x="6047656" y="3758424"/>
            <a:ext cx="7391400" cy="565137"/>
          </a:xfrm>
          <a:prstGeom prst="rect">
            <a:avLst/>
          </a:prstGeom>
          <a:gradFill flip="none" rotWithShape="1"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5" name="직사각형 108"/>
          <p:cNvSpPr/>
          <p:nvPr/>
        </p:nvSpPr>
        <p:spPr>
          <a:xfrm>
            <a:off x="6036061" y="5983192"/>
            <a:ext cx="7391400" cy="565137"/>
          </a:xfrm>
          <a:prstGeom prst="rect">
            <a:avLst/>
          </a:prstGeom>
          <a:gradFill>
            <a:gsLst>
              <a:gs pos="0">
                <a:srgbClr val="27a9e3">
                  <a:alpha val="100000"/>
                </a:srgbClr>
              </a:gs>
              <a:gs pos="17000">
                <a:srgbClr val="d71055">
                  <a:alpha val="100000"/>
                </a:srgbClr>
              </a:gs>
              <a:gs pos="94000">
                <a:srgbClr val="02a99c">
                  <a:alpha val="100000"/>
                </a:srgbClr>
              </a:gs>
              <a:gs pos="80000">
                <a:srgbClr val="68c6ce">
                  <a:alpha val="100000"/>
                </a:srgbClr>
              </a:gs>
              <a:gs pos="65000">
                <a:srgbClr val="7c89be">
                  <a:alpha val="100000"/>
                </a:srgbClr>
              </a:gs>
              <a:gs pos="34000">
                <a:srgbClr val="f6911d">
                  <a:alpha val="100000"/>
                </a:srgbClr>
              </a:gs>
              <a:gs pos="49000">
                <a:srgbClr val="a75d97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6" name="직사각형 21"/>
          <p:cNvSpPr/>
          <p:nvPr/>
        </p:nvSpPr>
        <p:spPr>
          <a:xfrm>
            <a:off x="6246811" y="3950270"/>
            <a:ext cx="6993091" cy="2386459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6400" b="0" i="0" u="none" strike="noStrike" kern="1200" cap="none" spc="0" normalizeH="0" baseline="0">
                <a:solidFill>
                  <a:srgbClr val="3a3c84"/>
                </a:solidFill>
                <a:latin typeface="한컴 말랑말랑 Bold"/>
                <a:ea typeface="한컴 말랑말랑 Bold"/>
              </a:rPr>
              <a:t>채팅 프로그램 구현</a:t>
            </a:r>
            <a:endParaRPr kumimoji="0" lang="ko-KR" altLang="en-US" sz="6400" b="0" i="0" u="none" strike="noStrike" kern="1200" cap="none" spc="0" normalizeH="0" baseline="0">
              <a:solidFill>
                <a:srgbClr val="3a3c84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578</ep:Words>
  <ep:PresentationFormat>사용자 지정</ep:PresentationFormat>
  <ep:Paragraphs>157</ep:Paragraphs>
  <ep:Slides>32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2022-07-10T13:41:34.000</dcterms:created>
  <dc:creator>officegen</dc:creator>
  <cp:lastModifiedBy>ijoar</cp:lastModifiedBy>
  <dcterms:modified xsi:type="dcterms:W3CDTF">2022-10-14T03:10:01.414</dcterms:modified>
  <cp:revision>250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